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126"/>
  </p:notesMasterIdLst>
  <p:sldIdLst>
    <p:sldId id="256" r:id="rId3"/>
    <p:sldId id="257" r:id="rId4"/>
    <p:sldId id="276" r:id="rId5"/>
    <p:sldId id="280" r:id="rId6"/>
    <p:sldId id="265" r:id="rId7"/>
    <p:sldId id="269" r:id="rId8"/>
    <p:sldId id="380" r:id="rId9"/>
    <p:sldId id="381" r:id="rId10"/>
    <p:sldId id="382" r:id="rId11"/>
    <p:sldId id="383" r:id="rId12"/>
    <p:sldId id="384" r:id="rId13"/>
    <p:sldId id="385" r:id="rId14"/>
    <p:sldId id="387" r:id="rId15"/>
    <p:sldId id="258" r:id="rId16"/>
    <p:sldId id="259" r:id="rId17"/>
    <p:sldId id="260" r:id="rId18"/>
    <p:sldId id="261" r:id="rId19"/>
    <p:sldId id="262" r:id="rId20"/>
    <p:sldId id="263" r:id="rId21"/>
    <p:sldId id="264" r:id="rId22"/>
    <p:sldId id="266" r:id="rId23"/>
    <p:sldId id="267" r:id="rId24"/>
    <p:sldId id="268" r:id="rId25"/>
    <p:sldId id="270" r:id="rId26"/>
    <p:sldId id="271" r:id="rId27"/>
    <p:sldId id="272" r:id="rId28"/>
    <p:sldId id="273" r:id="rId29"/>
    <p:sldId id="274" r:id="rId30"/>
    <p:sldId id="275" r:id="rId31"/>
    <p:sldId id="277" r:id="rId32"/>
    <p:sldId id="278" r:id="rId33"/>
    <p:sldId id="281" r:id="rId34"/>
    <p:sldId id="282" r:id="rId35"/>
    <p:sldId id="283"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88" r:id="rId51"/>
    <p:sldId id="389" r:id="rId52"/>
    <p:sldId id="390" r:id="rId53"/>
    <p:sldId id="391" r:id="rId54"/>
    <p:sldId id="392" r:id="rId55"/>
    <p:sldId id="393" r:id="rId56"/>
    <p:sldId id="394" r:id="rId57"/>
    <p:sldId id="395" r:id="rId58"/>
    <p:sldId id="396" r:id="rId59"/>
    <p:sldId id="397" r:id="rId60"/>
    <p:sldId id="398" r:id="rId61"/>
    <p:sldId id="303" r:id="rId62"/>
    <p:sldId id="399"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400" r:id="rId90"/>
    <p:sldId id="401" r:id="rId91"/>
    <p:sldId id="403" r:id="rId92"/>
    <p:sldId id="330" r:id="rId93"/>
    <p:sldId id="331" r:id="rId94"/>
    <p:sldId id="332" r:id="rId95"/>
    <p:sldId id="333" r:id="rId96"/>
    <p:sldId id="334" r:id="rId97"/>
    <p:sldId id="335" r:id="rId98"/>
    <p:sldId id="336" r:id="rId99"/>
    <p:sldId id="337" r:id="rId100"/>
    <p:sldId id="338" r:id="rId101"/>
    <p:sldId id="339" r:id="rId102"/>
    <p:sldId id="340" r:id="rId103"/>
    <p:sldId id="341" r:id="rId104"/>
    <p:sldId id="342" r:id="rId105"/>
    <p:sldId id="343" r:id="rId106"/>
    <p:sldId id="344" r:id="rId107"/>
    <p:sldId id="345" r:id="rId108"/>
    <p:sldId id="346" r:id="rId109"/>
    <p:sldId id="347" r:id="rId110"/>
    <p:sldId id="348" r:id="rId111"/>
    <p:sldId id="349" r:id="rId112"/>
    <p:sldId id="350" r:id="rId113"/>
    <p:sldId id="402" r:id="rId114"/>
    <p:sldId id="351" r:id="rId115"/>
    <p:sldId id="352" r:id="rId116"/>
    <p:sldId id="353" r:id="rId117"/>
    <p:sldId id="354" r:id="rId118"/>
    <p:sldId id="355" r:id="rId119"/>
    <p:sldId id="356" r:id="rId120"/>
    <p:sldId id="357" r:id="rId121"/>
    <p:sldId id="358" r:id="rId122"/>
    <p:sldId id="279" r:id="rId123"/>
    <p:sldId id="359" r:id="rId124"/>
    <p:sldId id="379" r:id="rId12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5pPr>
    <a:lvl6pPr marL="2286000" algn="l" defTabSz="457200" rtl="0" eaLnBrk="1" latinLnBrk="0" hangingPunct="1">
      <a:defRPr kern="1200">
        <a:solidFill>
          <a:schemeClr val="bg1"/>
        </a:solidFill>
        <a:latin typeface="Arial" charset="0"/>
        <a:ea typeface="ＭＳ Ｐゴシック" charset="0"/>
        <a:cs typeface="Arial" charset="0"/>
      </a:defRPr>
    </a:lvl6pPr>
    <a:lvl7pPr marL="2743200" algn="l" defTabSz="457200" rtl="0" eaLnBrk="1" latinLnBrk="0" hangingPunct="1">
      <a:defRPr kern="1200">
        <a:solidFill>
          <a:schemeClr val="bg1"/>
        </a:solidFill>
        <a:latin typeface="Arial" charset="0"/>
        <a:ea typeface="ＭＳ Ｐゴシック" charset="0"/>
        <a:cs typeface="Arial" charset="0"/>
      </a:defRPr>
    </a:lvl7pPr>
    <a:lvl8pPr marL="3200400" algn="l" defTabSz="457200" rtl="0" eaLnBrk="1" latinLnBrk="0" hangingPunct="1">
      <a:defRPr kern="1200">
        <a:solidFill>
          <a:schemeClr val="bg1"/>
        </a:solidFill>
        <a:latin typeface="Arial" charset="0"/>
        <a:ea typeface="ＭＳ Ｐゴシック" charset="0"/>
        <a:cs typeface="Arial" charset="0"/>
      </a:defRPr>
    </a:lvl8pPr>
    <a:lvl9pPr marL="3657600" algn="l" defTabSz="457200" rtl="0" eaLnBrk="1" latinLnBrk="0" hangingPunct="1">
      <a:defRPr kern="1200">
        <a:solidFill>
          <a:schemeClr val="bg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84" y="-12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416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chiccanugget:Desktop:grafici.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chiccanugget:Desktop:grafici.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chiccanugget:Desktop:grafici.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2"/>
    </mc:Choice>
    <mc:Fallback>
      <c:style val="12"/>
    </mc:Fallback>
  </mc:AlternateContent>
  <c:clrMapOvr bg1="lt1" tx1="dk1" bg2="lt2" tx2="dk2" accent1="accent1" accent2="accent2" accent3="accent3" accent4="accent4" accent5="accent5" accent6="accent6" hlink="hlink" folHlink="folHlink"/>
  <c:chart>
    <c:autoTitleDeleted val="1"/>
    <c:view3D>
      <c:rotX val="65"/>
      <c:rotY val="80"/>
      <c:rAngAx val="0"/>
      <c:perspective val="190"/>
    </c:view3D>
    <c:floor>
      <c:thickness val="0"/>
    </c:floor>
    <c:sideWall>
      <c:thickness val="0"/>
      <c:spPr>
        <a:noFill/>
        <a:ln w="25400">
          <a:noFill/>
        </a:ln>
      </c:spPr>
    </c:sideWall>
    <c:backWall>
      <c:thickness val="0"/>
      <c:spPr>
        <a:noFill/>
        <a:ln w="25400">
          <a:noFill/>
        </a:ln>
      </c:spPr>
    </c:backWall>
    <c:plotArea>
      <c:layout/>
      <c:pie3DChart>
        <c:varyColors val="1"/>
        <c:ser>
          <c:idx val="0"/>
          <c:order val="0"/>
          <c:tx>
            <c:strRef>
              <c:f>Foglio3!$B$41</c:f>
              <c:strCache>
                <c:ptCount val="1"/>
                <c:pt idx="0">
                  <c:v>tumor hystology</c:v>
                </c:pt>
              </c:strCache>
            </c:strRef>
          </c:tx>
          <c:explosion val="25"/>
          <c:dLbls>
            <c:dLbl>
              <c:idx val="0"/>
              <c:layout>
                <c:manualLayout>
                  <c:x val="-0.18965461284552501"/>
                  <c:y val="-0.368643812816081"/>
                </c:manualLayout>
              </c:layout>
              <c:spPr/>
              <c:txPr>
                <a:bodyPr/>
                <a:lstStyle/>
                <a:p>
                  <a:pPr>
                    <a:defRPr>
                      <a:latin typeface="Times New Roman"/>
                      <a:cs typeface="Times New Roman"/>
                    </a:defRPr>
                  </a:pPr>
                  <a:endParaRPr lang="it-IT"/>
                </a:p>
              </c:txPr>
              <c:dLblPos val="bestFit"/>
              <c:showLegendKey val="0"/>
              <c:showVal val="0"/>
              <c:showCatName val="1"/>
              <c:showSerName val="0"/>
              <c:showPercent val="1"/>
              <c:showBubbleSize val="0"/>
            </c:dLbl>
            <c:dLbl>
              <c:idx val="1"/>
              <c:layout>
                <c:manualLayout>
                  <c:x val="-8.8074365704288005E-2"/>
                  <c:y val="-9.3099300087490008E-3"/>
                </c:manualLayout>
              </c:layout>
              <c:spPr/>
              <c:txPr>
                <a:bodyPr/>
                <a:lstStyle/>
                <a:p>
                  <a:pPr>
                    <a:defRPr>
                      <a:latin typeface="Times New Roman"/>
                      <a:cs typeface="Times New Roman"/>
                    </a:defRPr>
                  </a:pPr>
                  <a:endParaRPr lang="it-IT"/>
                </a:p>
              </c:txPr>
              <c:dLblPos val="bestFit"/>
              <c:showLegendKey val="0"/>
              <c:showVal val="0"/>
              <c:showCatName val="1"/>
              <c:showSerName val="0"/>
              <c:showPercent val="1"/>
              <c:showBubbleSize val="0"/>
            </c:dLbl>
            <c:dLbl>
              <c:idx val="2"/>
              <c:layout/>
              <c:spPr/>
              <c:txPr>
                <a:bodyPr/>
                <a:lstStyle/>
                <a:p>
                  <a:pPr>
                    <a:defRPr>
                      <a:latin typeface="Times New Roman"/>
                      <a:cs typeface="Times New Roman"/>
                    </a:defRPr>
                  </a:pPr>
                  <a:endParaRPr lang="it-IT"/>
                </a:p>
              </c:txPr>
              <c:dLblPos val="bestFit"/>
              <c:showLegendKey val="0"/>
              <c:showVal val="0"/>
              <c:showCatName val="1"/>
              <c:showSerName val="0"/>
              <c:showPercent val="1"/>
              <c:showBubbleSize val="0"/>
            </c:dLbl>
            <c:dLbl>
              <c:idx val="3"/>
              <c:layout/>
              <c:spPr/>
              <c:txPr>
                <a:bodyPr/>
                <a:lstStyle/>
                <a:p>
                  <a:pPr>
                    <a:defRPr>
                      <a:latin typeface="Times New Roman"/>
                      <a:cs typeface="Times New Roman"/>
                    </a:defRPr>
                  </a:pPr>
                  <a:endParaRPr lang="it-IT"/>
                </a:p>
              </c:txPr>
              <c:dLblPos val="bestFit"/>
              <c:showLegendKey val="0"/>
              <c:showVal val="0"/>
              <c:showCatName val="1"/>
              <c:showSerName val="0"/>
              <c:showPercent val="1"/>
              <c:showBubbleSize val="0"/>
            </c:dLbl>
            <c:showLegendKey val="0"/>
            <c:showVal val="0"/>
            <c:showCatName val="1"/>
            <c:showSerName val="0"/>
            <c:showPercent val="1"/>
            <c:showBubbleSize val="0"/>
            <c:showLeaderLines val="1"/>
          </c:dLbls>
          <c:cat>
            <c:strRef>
              <c:f>Foglio3!$A$42:$A$45</c:f>
              <c:strCache>
                <c:ptCount val="4"/>
                <c:pt idx="0">
                  <c:v>hepatocellular carcinoma</c:v>
                </c:pt>
                <c:pt idx="1">
                  <c:v>colorectal metastases </c:v>
                </c:pt>
                <c:pt idx="2">
                  <c:v>other malignancies</c:v>
                </c:pt>
                <c:pt idx="3">
                  <c:v>not documented</c:v>
                </c:pt>
              </c:strCache>
            </c:strRef>
          </c:cat>
          <c:val>
            <c:numRef>
              <c:f>Foglio3!$B$42:$B$45</c:f>
              <c:numCache>
                <c:formatCode>General</c:formatCode>
                <c:ptCount val="4"/>
                <c:pt idx="0">
                  <c:v>52</c:v>
                </c:pt>
                <c:pt idx="1">
                  <c:v>35</c:v>
                </c:pt>
                <c:pt idx="2">
                  <c:v>7</c:v>
                </c:pt>
                <c:pt idx="3">
                  <c:v>6</c:v>
                </c:pt>
              </c:numCache>
            </c:numRef>
          </c:val>
        </c:ser>
        <c:dLbls>
          <c:showLegendKey val="0"/>
          <c:showVal val="0"/>
          <c:showCatName val="0"/>
          <c:showSerName val="0"/>
          <c:showPercent val="0"/>
          <c:showBubbleSize val="0"/>
          <c:showLeaderLines val="1"/>
        </c:dLbls>
      </c:pie3DChart>
    </c:plotArea>
    <c:plotVisOnly val="1"/>
    <c:dispBlanksAs val="zero"/>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1"/>
    </mc:Choice>
    <mc:Fallback>
      <c:style val="11"/>
    </mc:Fallback>
  </mc:AlternateContent>
  <c:clrMapOvr bg1="lt1" tx1="dk1" bg2="lt2" tx2="dk2" accent1="accent1" accent2="accent2" accent3="accent3" accent4="accent4" accent5="accent5" accent6="accent6" hlink="hlink" folHlink="folHlink"/>
  <c:chart>
    <c:autoTitleDeleted val="1"/>
    <c:view3D>
      <c:rotX val="65"/>
      <c:rotY val="80"/>
      <c:rAngAx val="0"/>
      <c:perspective val="190"/>
    </c:view3D>
    <c:floor>
      <c:thickness val="0"/>
    </c:floor>
    <c:sideWall>
      <c:thickness val="0"/>
      <c:spPr>
        <a:noFill/>
        <a:ln w="25400">
          <a:noFill/>
        </a:ln>
      </c:spPr>
    </c:sideWall>
    <c:backWall>
      <c:thickness val="0"/>
      <c:spPr>
        <a:noFill/>
        <a:ln w="25400">
          <a:noFill/>
        </a:ln>
      </c:spPr>
    </c:backWall>
    <c:plotArea>
      <c:layout/>
      <c:pie3DChart>
        <c:varyColors val="1"/>
        <c:ser>
          <c:idx val="0"/>
          <c:order val="0"/>
          <c:tx>
            <c:strRef>
              <c:f>Foglio3!$B$14</c:f>
              <c:strCache>
                <c:ptCount val="1"/>
                <c:pt idx="0">
                  <c:v>tumor hystology</c:v>
                </c:pt>
              </c:strCache>
            </c:strRef>
          </c:tx>
          <c:explosion val="25"/>
          <c:dLbls>
            <c:dLbl>
              <c:idx val="0"/>
              <c:layout>
                <c:manualLayout>
                  <c:x val="-0.1110663507109"/>
                  <c:y val="-0.38208832591578401"/>
                </c:manualLayout>
              </c:layout>
              <c:tx>
                <c:rich>
                  <a:bodyPr/>
                  <a:lstStyle/>
                  <a:p>
                    <a:pPr>
                      <a:defRPr sz="1000" b="0" i="0" u="none" strike="noStrike" baseline="0">
                        <a:solidFill>
                          <a:srgbClr val="000000"/>
                        </a:solidFill>
                        <a:latin typeface="Calibri"/>
                        <a:ea typeface="Calibri"/>
                        <a:cs typeface="Calibri"/>
                      </a:defRPr>
                    </a:pPr>
                    <a:r>
                      <a:rPr lang="it-IT" sz="1000" b="0" i="0" u="none" strike="noStrike" baseline="0">
                        <a:solidFill>
                          <a:srgbClr val="000000"/>
                        </a:solidFill>
                        <a:latin typeface="Times New Roman"/>
                        <a:ea typeface="Times New Roman"/>
                        <a:cs typeface="Times New Roman"/>
                      </a:rPr>
                      <a:t>hepatocellular carcinoma:</a:t>
                    </a:r>
                  </a:p>
                  <a:p>
                    <a:pPr>
                      <a:defRPr sz="1000" b="0" i="0" u="none" strike="noStrike" baseline="0">
                        <a:solidFill>
                          <a:srgbClr val="000000"/>
                        </a:solidFill>
                        <a:latin typeface="Calibri"/>
                        <a:ea typeface="Calibri"/>
                        <a:cs typeface="Calibri"/>
                      </a:defRPr>
                    </a:pPr>
                    <a:r>
                      <a:rPr lang="it-IT" sz="1000" b="0" i="0" u="none" strike="noStrike" baseline="0">
                        <a:solidFill>
                          <a:srgbClr val="000000"/>
                        </a:solidFill>
                        <a:latin typeface="Times New Roman"/>
                        <a:ea typeface="Times New Roman"/>
                        <a:cs typeface="Times New Roman"/>
                      </a:rPr>
                      <a:t>56%</a:t>
                    </a:r>
                  </a:p>
                </c:rich>
              </c:tx>
              <c:spPr/>
              <c:dLblPos val="bestFit"/>
              <c:showLegendKey val="0"/>
              <c:showVal val="0"/>
              <c:showCatName val="0"/>
              <c:showSerName val="0"/>
              <c:showPercent val="0"/>
              <c:showBubbleSize val="0"/>
            </c:dLbl>
            <c:dLbl>
              <c:idx val="1"/>
              <c:layout>
                <c:manualLayout>
                  <c:x val="-4.5264395268126999E-2"/>
                  <c:y val="4.6074507484983297E-2"/>
                </c:manualLayout>
              </c:layout>
              <c:tx>
                <c:rich>
                  <a:bodyPr/>
                  <a:lstStyle/>
                  <a:p>
                    <a:pPr>
                      <a:defRPr sz="1000" b="0" i="0" u="none" strike="noStrike" baseline="0">
                        <a:solidFill>
                          <a:srgbClr val="000000"/>
                        </a:solidFill>
                        <a:latin typeface="Calibri"/>
                        <a:ea typeface="Calibri"/>
                        <a:cs typeface="Calibri"/>
                      </a:defRPr>
                    </a:pPr>
                    <a:r>
                      <a:rPr lang="it-IT" sz="1000" b="0" i="0" u="none" strike="noStrike" baseline="0">
                        <a:solidFill>
                          <a:srgbClr val="000000"/>
                        </a:solidFill>
                        <a:latin typeface="Times New Roman"/>
                        <a:ea typeface="Times New Roman"/>
                        <a:cs typeface="Times New Roman"/>
                      </a:rPr>
                      <a:t>colorectal metastases: </a:t>
                    </a:r>
                  </a:p>
                  <a:p>
                    <a:pPr>
                      <a:defRPr sz="1000" b="0" i="0" u="none" strike="noStrike" baseline="0">
                        <a:solidFill>
                          <a:srgbClr val="000000"/>
                        </a:solidFill>
                        <a:latin typeface="Calibri"/>
                        <a:ea typeface="Calibri"/>
                        <a:cs typeface="Calibri"/>
                      </a:defRPr>
                    </a:pPr>
                    <a:r>
                      <a:rPr lang="it-IT" sz="1000" b="0" i="0" u="none" strike="noStrike" baseline="0">
                        <a:solidFill>
                          <a:srgbClr val="000000"/>
                        </a:solidFill>
                        <a:latin typeface="Times New Roman"/>
                        <a:ea typeface="Times New Roman"/>
                        <a:cs typeface="Times New Roman"/>
                      </a:rPr>
                      <a:t>28%</a:t>
                    </a:r>
                  </a:p>
                </c:rich>
              </c:tx>
              <c:spPr/>
              <c:dLblPos val="bestFit"/>
              <c:showLegendKey val="0"/>
              <c:showVal val="0"/>
              <c:showCatName val="0"/>
              <c:showSerName val="0"/>
              <c:showPercent val="0"/>
              <c:showBubbleSize val="0"/>
            </c:dLbl>
            <c:dLbl>
              <c:idx val="2"/>
              <c:layout/>
              <c:tx>
                <c:rich>
                  <a:bodyPr/>
                  <a:lstStyle/>
                  <a:p>
                    <a:pPr>
                      <a:defRPr sz="1000" b="0" i="0" u="none" strike="noStrike" baseline="0">
                        <a:solidFill>
                          <a:srgbClr val="000000"/>
                        </a:solidFill>
                        <a:latin typeface="Calibri"/>
                        <a:ea typeface="Calibri"/>
                        <a:cs typeface="Calibri"/>
                      </a:defRPr>
                    </a:pPr>
                    <a:r>
                      <a:rPr lang="it-IT" sz="1000" b="0" i="0" u="none" strike="noStrike" baseline="0">
                        <a:solidFill>
                          <a:srgbClr val="000000"/>
                        </a:solidFill>
                        <a:latin typeface="Times New Roman"/>
                        <a:ea typeface="Times New Roman"/>
                        <a:cs typeface="Times New Roman"/>
                      </a:rPr>
                      <a:t>metastases from other sites:</a:t>
                    </a:r>
                  </a:p>
                  <a:p>
                    <a:pPr>
                      <a:defRPr sz="1000" b="0" i="0" u="none" strike="noStrike" baseline="0">
                        <a:solidFill>
                          <a:srgbClr val="000000"/>
                        </a:solidFill>
                        <a:latin typeface="Calibri"/>
                        <a:ea typeface="Calibri"/>
                        <a:cs typeface="Calibri"/>
                      </a:defRPr>
                    </a:pPr>
                    <a:r>
                      <a:rPr lang="it-IT" sz="1000" b="0" i="0" u="none" strike="noStrike" baseline="0">
                        <a:solidFill>
                          <a:srgbClr val="000000"/>
                        </a:solidFill>
                        <a:latin typeface="Times New Roman"/>
                        <a:ea typeface="Times New Roman"/>
                        <a:cs typeface="Times New Roman"/>
                      </a:rPr>
                      <a:t>12%</a:t>
                    </a:r>
                  </a:p>
                </c:rich>
              </c:tx>
              <c:spPr/>
              <c:dLblPos val="bestFit"/>
              <c:showLegendKey val="0"/>
              <c:showVal val="0"/>
              <c:showCatName val="0"/>
              <c:showSerName val="0"/>
              <c:showPercent val="0"/>
              <c:showBubbleSize val="0"/>
            </c:dLbl>
            <c:dLbl>
              <c:idx val="3"/>
              <c:layout/>
              <c:tx>
                <c:rich>
                  <a:bodyPr/>
                  <a:lstStyle/>
                  <a:p>
                    <a:pPr>
                      <a:defRPr sz="1000" b="0" i="0" u="none" strike="noStrike" baseline="0">
                        <a:solidFill>
                          <a:srgbClr val="000000"/>
                        </a:solidFill>
                        <a:latin typeface="Calibri"/>
                        <a:ea typeface="Calibri"/>
                        <a:cs typeface="Calibri"/>
                      </a:defRPr>
                    </a:pPr>
                    <a:r>
                      <a:rPr lang="it-IT" sz="1000" b="0" i="0" u="none" strike="noStrike" baseline="0">
                        <a:solidFill>
                          <a:srgbClr val="000000"/>
                        </a:solidFill>
                        <a:latin typeface="Times New Roman"/>
                        <a:ea typeface="Times New Roman"/>
                        <a:cs typeface="Times New Roman"/>
                      </a:rPr>
                      <a:t>intrahepatic cholangio carcinoma:</a:t>
                    </a:r>
                  </a:p>
                  <a:p>
                    <a:pPr>
                      <a:defRPr sz="1000" b="0" i="0" u="none" strike="noStrike" baseline="0">
                        <a:solidFill>
                          <a:srgbClr val="000000"/>
                        </a:solidFill>
                        <a:latin typeface="Calibri"/>
                        <a:ea typeface="Calibri"/>
                        <a:cs typeface="Calibri"/>
                      </a:defRPr>
                    </a:pPr>
                    <a:r>
                      <a:rPr lang="it-IT" sz="1000" b="0" i="0" u="none" strike="noStrike" baseline="0">
                        <a:solidFill>
                          <a:srgbClr val="000000"/>
                        </a:solidFill>
                        <a:latin typeface="Times New Roman"/>
                        <a:ea typeface="Times New Roman"/>
                        <a:cs typeface="Times New Roman"/>
                      </a:rPr>
                      <a:t>4%</a:t>
                    </a:r>
                  </a:p>
                </c:rich>
              </c:tx>
              <c:spPr/>
              <c:dLblPos val="bestFit"/>
              <c:showLegendKey val="0"/>
              <c:showVal val="0"/>
              <c:showCatName val="0"/>
              <c:showSerName val="0"/>
              <c:showPercent val="0"/>
              <c:showBubbleSize val="0"/>
            </c:dLbl>
            <c:txPr>
              <a:bodyPr/>
              <a:lstStyle/>
              <a:p>
                <a:pPr>
                  <a:defRPr>
                    <a:latin typeface="Times New Roman"/>
                    <a:cs typeface="Times New Roman"/>
                  </a:defRPr>
                </a:pPr>
                <a:endParaRPr lang="it-IT"/>
              </a:p>
            </c:txPr>
            <c:showLegendKey val="0"/>
            <c:showVal val="0"/>
            <c:showCatName val="1"/>
            <c:showSerName val="0"/>
            <c:showPercent val="1"/>
            <c:showBubbleSize val="0"/>
            <c:showLeaderLines val="1"/>
          </c:dLbls>
          <c:cat>
            <c:strRef>
              <c:f>Foglio3!$A$15:$A$18</c:f>
              <c:strCache>
                <c:ptCount val="4"/>
                <c:pt idx="0">
                  <c:v>hepatocellular carcinoma</c:v>
                </c:pt>
                <c:pt idx="1">
                  <c:v>colorectal metastases </c:v>
                </c:pt>
                <c:pt idx="2">
                  <c:v>metastases from other sites</c:v>
                </c:pt>
                <c:pt idx="3">
                  <c:v>intrahepatic cholangiocarcinoma</c:v>
                </c:pt>
              </c:strCache>
            </c:strRef>
          </c:cat>
          <c:val>
            <c:numRef>
              <c:f>Foglio3!$B$15:$B$18</c:f>
              <c:numCache>
                <c:formatCode>General</c:formatCode>
                <c:ptCount val="4"/>
                <c:pt idx="0">
                  <c:v>608</c:v>
                </c:pt>
                <c:pt idx="1">
                  <c:v>302</c:v>
                </c:pt>
                <c:pt idx="2">
                  <c:v>130</c:v>
                </c:pt>
                <c:pt idx="3">
                  <c:v>45</c:v>
                </c:pt>
              </c:numCache>
            </c:numRef>
          </c:val>
        </c:ser>
        <c:dLbls>
          <c:showLegendKey val="0"/>
          <c:showVal val="0"/>
          <c:showCatName val="0"/>
          <c:showSerName val="0"/>
          <c:showPercent val="0"/>
          <c:showBubbleSize val="0"/>
          <c:showLeaderLines val="1"/>
        </c:dLbls>
      </c:pie3DChart>
    </c:plotArea>
    <c:plotVisOnly val="1"/>
    <c:dispBlanksAs val="zero"/>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1"/>
    </mc:Choice>
    <mc:Fallback>
      <c:style val="11"/>
    </mc:Fallback>
  </mc:AlternateContent>
  <c:clrMapOvr bg1="lt1" tx1="dk1" bg2="lt2" tx2="dk2" accent1="accent1" accent2="accent2" accent3="accent3" accent4="accent4" accent5="accent5" accent6="accent6" hlink="hlink" folHlink="folHlink"/>
  <c:chart>
    <c:title>
      <c:tx>
        <c:rich>
          <a:bodyPr/>
          <a:lstStyle/>
          <a:p>
            <a:pPr>
              <a:defRPr/>
            </a:pPr>
            <a:r>
              <a:rPr lang="it-IT" dirty="0" smtClean="0"/>
              <a:t> </a:t>
            </a:r>
            <a:endParaRPr lang="it-IT" dirty="0"/>
          </a:p>
        </c:rich>
      </c:tx>
      <c:layout/>
      <c:overlay val="0"/>
    </c:title>
    <c:autoTitleDeleted val="0"/>
    <c:view3D>
      <c:rotX val="65"/>
      <c:rotY val="80"/>
      <c:rAngAx val="0"/>
      <c:perspective val="190"/>
    </c:view3D>
    <c:floor>
      <c:thickness val="0"/>
    </c:floor>
    <c:sideWall>
      <c:thickness val="0"/>
      <c:spPr>
        <a:noFill/>
        <a:ln w="25400">
          <a:noFill/>
        </a:ln>
      </c:spPr>
    </c:sideWall>
    <c:backWall>
      <c:thickness val="0"/>
      <c:spPr>
        <a:noFill/>
        <a:ln w="25400">
          <a:noFill/>
        </a:ln>
      </c:spPr>
    </c:backWall>
    <c:plotArea>
      <c:layout/>
      <c:pie3DChart>
        <c:varyColors val="1"/>
        <c:ser>
          <c:idx val="0"/>
          <c:order val="0"/>
          <c:tx>
            <c:strRef>
              <c:f>Foglio4!$B$1</c:f>
              <c:strCache>
                <c:ptCount val="1"/>
                <c:pt idx="0">
                  <c:v>sinchronous colorectal-liver resections</c:v>
                </c:pt>
              </c:strCache>
            </c:strRef>
          </c:tx>
          <c:explosion val="25"/>
          <c:dLbls>
            <c:dLbl>
              <c:idx val="0"/>
              <c:layout>
                <c:manualLayout>
                  <c:x val="0.15393168390197901"/>
                  <c:y val="-0.35645867436760997"/>
                </c:manualLayout>
              </c:layout>
              <c:tx>
                <c:rich>
                  <a:bodyPr/>
                  <a:lstStyle/>
                  <a:p>
                    <a:pPr>
                      <a:defRPr sz="1000" b="0" i="0" u="none" strike="noStrike" baseline="0">
                        <a:solidFill>
                          <a:srgbClr val="000000"/>
                        </a:solidFill>
                        <a:latin typeface="Calibri"/>
                        <a:ea typeface="Calibri"/>
                        <a:cs typeface="Calibri"/>
                      </a:defRPr>
                    </a:pPr>
                    <a:r>
                      <a:rPr lang="it-IT" sz="1000" b="0" i="0" u="none" strike="noStrike" baseline="0" dirty="0" err="1">
                        <a:solidFill>
                          <a:srgbClr val="000000"/>
                        </a:solidFill>
                        <a:latin typeface="Times New Roman"/>
                        <a:ea typeface="Times New Roman"/>
                        <a:cs typeface="Times New Roman"/>
                      </a:rPr>
                      <a:t>sinchronous</a:t>
                    </a:r>
                    <a:r>
                      <a:rPr lang="it-IT" sz="1000" b="0" i="0" u="none" strike="noStrike" baseline="0" dirty="0">
                        <a:solidFill>
                          <a:srgbClr val="000000"/>
                        </a:solidFill>
                        <a:latin typeface="Times New Roman"/>
                        <a:ea typeface="Times New Roman"/>
                        <a:cs typeface="Times New Roman"/>
                      </a:rPr>
                      <a:t> </a:t>
                    </a:r>
                    <a:r>
                      <a:rPr lang="it-IT" sz="1000" b="0" i="0" u="none" strike="noStrike" baseline="0" dirty="0" err="1" smtClean="0">
                        <a:solidFill>
                          <a:srgbClr val="000000"/>
                        </a:solidFill>
                        <a:latin typeface="Times New Roman"/>
                        <a:ea typeface="Times New Roman"/>
                        <a:cs typeface="Times New Roman"/>
                      </a:rPr>
                      <a:t>resection</a:t>
                    </a:r>
                    <a:r>
                      <a:rPr lang="it-IT" sz="1000" b="0" i="0" u="none" strike="noStrike" baseline="0" dirty="0" smtClean="0">
                        <a:solidFill>
                          <a:srgbClr val="000000"/>
                        </a:solidFill>
                        <a:latin typeface="Times New Roman"/>
                        <a:ea typeface="Times New Roman"/>
                        <a:cs typeface="Times New Roman"/>
                      </a:rPr>
                      <a:t> for </a:t>
                    </a:r>
                    <a:r>
                      <a:rPr lang="it-IT" sz="1000" b="0" i="0" u="none" strike="noStrike" baseline="0" dirty="0" err="1" smtClean="0">
                        <a:solidFill>
                          <a:srgbClr val="000000"/>
                        </a:solidFill>
                        <a:latin typeface="Times New Roman"/>
                        <a:ea typeface="Times New Roman"/>
                        <a:cs typeface="Times New Roman"/>
                      </a:rPr>
                      <a:t>m+CRC</a:t>
                    </a:r>
                    <a:r>
                      <a:rPr lang="it-IT" sz="1000" b="0" i="0" u="none" strike="noStrike" baseline="0" dirty="0" smtClean="0">
                        <a:solidFill>
                          <a:srgbClr val="000000"/>
                        </a:solidFill>
                        <a:latin typeface="Times New Roman"/>
                        <a:ea typeface="Times New Roman"/>
                        <a:cs typeface="Times New Roman"/>
                      </a:rPr>
                      <a:t> and </a:t>
                    </a:r>
                    <a:r>
                      <a:rPr lang="it-IT" sz="1000" b="0" i="0" u="none" strike="noStrike" baseline="0" dirty="0" err="1" smtClean="0">
                        <a:solidFill>
                          <a:srgbClr val="000000"/>
                        </a:solidFill>
                        <a:latin typeface="Times New Roman"/>
                        <a:ea typeface="Times New Roman"/>
                        <a:cs typeface="Times New Roman"/>
                      </a:rPr>
                      <a:t>primary</a:t>
                    </a:r>
                    <a:r>
                      <a:rPr lang="it-IT" sz="1000" b="0" i="0" u="none" strike="noStrike" baseline="0" dirty="0" smtClean="0">
                        <a:solidFill>
                          <a:srgbClr val="000000"/>
                        </a:solidFill>
                        <a:latin typeface="Times New Roman"/>
                        <a:ea typeface="Times New Roman"/>
                        <a:cs typeface="Times New Roman"/>
                      </a:rPr>
                      <a:t> </a:t>
                    </a:r>
                    <a:r>
                      <a:rPr lang="it-IT" sz="1000" b="0" i="0" u="none" strike="noStrike" baseline="0" dirty="0" err="1" smtClean="0">
                        <a:solidFill>
                          <a:srgbClr val="000000"/>
                        </a:solidFill>
                        <a:latin typeface="Times New Roman"/>
                        <a:ea typeface="Times New Roman"/>
                        <a:cs typeface="Times New Roman"/>
                      </a:rPr>
                      <a:t>tumor</a:t>
                    </a:r>
                    <a:r>
                      <a:rPr lang="it-IT" sz="1000" b="0" i="0" u="none" strike="noStrike" baseline="0" dirty="0" smtClean="0">
                        <a:solidFill>
                          <a:srgbClr val="000000"/>
                        </a:solidFill>
                        <a:latin typeface="Times New Roman"/>
                        <a:ea typeface="Times New Roman"/>
                        <a:cs typeface="Times New Roman"/>
                      </a:rPr>
                      <a:t>:</a:t>
                    </a:r>
                    <a:endParaRPr lang="it-IT" sz="1000" b="0" i="0" u="none" strike="noStrike" baseline="0" dirty="0">
                      <a:solidFill>
                        <a:srgbClr val="000000"/>
                      </a:solidFill>
                      <a:latin typeface="Times New Roman"/>
                      <a:ea typeface="Times New Roman"/>
                      <a:cs typeface="Times New Roman"/>
                    </a:endParaRPr>
                  </a:p>
                  <a:p>
                    <a:pPr>
                      <a:defRPr sz="1000" b="0" i="0" u="none" strike="noStrike" baseline="0">
                        <a:solidFill>
                          <a:srgbClr val="000000"/>
                        </a:solidFill>
                        <a:latin typeface="Calibri"/>
                        <a:ea typeface="Calibri"/>
                        <a:cs typeface="Calibri"/>
                      </a:defRPr>
                    </a:pPr>
                    <a:r>
                      <a:rPr lang="it-IT" sz="1000" b="0" i="0" u="none" strike="noStrike" baseline="0" dirty="0">
                        <a:solidFill>
                          <a:srgbClr val="000000"/>
                        </a:solidFill>
                        <a:latin typeface="Times New Roman"/>
                        <a:ea typeface="Times New Roman"/>
                        <a:cs typeface="Times New Roman"/>
                      </a:rPr>
                      <a:t> 38% </a:t>
                    </a:r>
                  </a:p>
                  <a:p>
                    <a:pPr>
                      <a:defRPr sz="1000" b="0" i="0" u="none" strike="noStrike" baseline="0">
                        <a:solidFill>
                          <a:srgbClr val="000000"/>
                        </a:solidFill>
                        <a:latin typeface="Calibri"/>
                        <a:ea typeface="Calibri"/>
                        <a:cs typeface="Calibri"/>
                      </a:defRPr>
                    </a:pPr>
                    <a:r>
                      <a:rPr lang="it-IT" sz="1000" b="0" i="0" u="none" strike="noStrike" baseline="0" dirty="0">
                        <a:solidFill>
                          <a:srgbClr val="000000"/>
                        </a:solidFill>
                        <a:latin typeface="Times New Roman"/>
                        <a:ea typeface="Times New Roman"/>
                        <a:cs typeface="Times New Roman"/>
                      </a:rPr>
                      <a:t>(115 </a:t>
                    </a:r>
                    <a:r>
                      <a:rPr lang="it-IT" sz="1000" b="0" i="0" u="none" strike="noStrike" baseline="0" dirty="0" err="1">
                        <a:solidFill>
                          <a:srgbClr val="000000"/>
                        </a:solidFill>
                        <a:latin typeface="Times New Roman"/>
                        <a:ea typeface="Times New Roman"/>
                        <a:cs typeface="Times New Roman"/>
                      </a:rPr>
                      <a:t>cases</a:t>
                    </a:r>
                    <a:r>
                      <a:rPr lang="it-IT" sz="1000" b="0" i="0" u="none" strike="noStrike" baseline="0" dirty="0">
                        <a:solidFill>
                          <a:srgbClr val="000000"/>
                        </a:solidFill>
                        <a:latin typeface="Times New Roman"/>
                        <a:ea typeface="Times New Roman"/>
                        <a:cs typeface="Times New Roman"/>
                      </a:rPr>
                      <a:t>)</a:t>
                    </a:r>
                  </a:p>
                </c:rich>
              </c:tx>
              <c:spPr/>
              <c:showLegendKey val="0"/>
              <c:showVal val="0"/>
              <c:showCatName val="1"/>
              <c:showSerName val="0"/>
              <c:showPercent val="1"/>
              <c:showBubbleSize val="0"/>
            </c:dLbl>
            <c:dLbl>
              <c:idx val="1"/>
              <c:layout>
                <c:manualLayout>
                  <c:x val="-0.19071299763273999"/>
                  <c:y val="0.42902755042159602"/>
                </c:manualLayout>
              </c:layout>
              <c:tx>
                <c:rich>
                  <a:bodyPr/>
                  <a:lstStyle/>
                  <a:p>
                    <a:pPr>
                      <a:defRPr sz="1000" b="0" i="0" u="none" strike="noStrike" baseline="0">
                        <a:solidFill>
                          <a:srgbClr val="000000"/>
                        </a:solidFill>
                        <a:latin typeface="Calibri"/>
                        <a:ea typeface="Calibri"/>
                        <a:cs typeface="Calibri"/>
                      </a:defRPr>
                    </a:pPr>
                    <a:r>
                      <a:rPr lang="it-IT" sz="1000" b="0" i="0" u="none" strike="noStrike" baseline="0" dirty="0" err="1">
                        <a:solidFill>
                          <a:srgbClr val="000000"/>
                        </a:solidFill>
                        <a:latin typeface="Times New Roman"/>
                        <a:ea typeface="Times New Roman"/>
                        <a:cs typeface="Times New Roman"/>
                      </a:rPr>
                      <a:t>metacronous</a:t>
                    </a:r>
                    <a:r>
                      <a:rPr lang="it-IT" sz="1000" b="0" i="0" u="none" strike="noStrike" baseline="0" dirty="0">
                        <a:solidFill>
                          <a:srgbClr val="000000"/>
                        </a:solidFill>
                        <a:latin typeface="Times New Roman"/>
                        <a:ea typeface="Times New Roman"/>
                        <a:cs typeface="Times New Roman"/>
                      </a:rPr>
                      <a:t> </a:t>
                    </a:r>
                    <a:r>
                      <a:rPr lang="it-IT" sz="1000" b="0" i="0" u="none" strike="noStrike" baseline="0" dirty="0" err="1">
                        <a:solidFill>
                          <a:srgbClr val="000000"/>
                        </a:solidFill>
                        <a:latin typeface="Times New Roman"/>
                        <a:ea typeface="Times New Roman"/>
                        <a:cs typeface="Times New Roman"/>
                      </a:rPr>
                      <a:t>liver</a:t>
                    </a:r>
                    <a:r>
                      <a:rPr lang="it-IT" sz="1000" b="0" i="0" u="none" strike="noStrike" baseline="0" dirty="0">
                        <a:solidFill>
                          <a:srgbClr val="000000"/>
                        </a:solidFill>
                        <a:latin typeface="Times New Roman"/>
                        <a:ea typeface="Times New Roman"/>
                        <a:cs typeface="Times New Roman"/>
                      </a:rPr>
                      <a:t> </a:t>
                    </a:r>
                    <a:r>
                      <a:rPr lang="it-IT" sz="1000" b="0" i="0" u="none" strike="noStrike" baseline="0" dirty="0" err="1" smtClean="0">
                        <a:solidFill>
                          <a:srgbClr val="000000"/>
                        </a:solidFill>
                        <a:latin typeface="Times New Roman"/>
                        <a:ea typeface="Times New Roman"/>
                        <a:cs typeface="Times New Roman"/>
                      </a:rPr>
                      <a:t>resection</a:t>
                    </a:r>
                    <a:r>
                      <a:rPr lang="it-IT" sz="1000" b="0" i="0" u="none" strike="noStrike" baseline="0" dirty="0" smtClean="0">
                        <a:solidFill>
                          <a:srgbClr val="000000"/>
                        </a:solidFill>
                        <a:latin typeface="Times New Roman"/>
                        <a:ea typeface="Times New Roman"/>
                        <a:cs typeface="Times New Roman"/>
                      </a:rPr>
                      <a:t> for </a:t>
                    </a:r>
                    <a:r>
                      <a:rPr lang="it-IT" sz="1000" b="0" i="0" u="none" strike="noStrike" baseline="0" dirty="0" err="1" smtClean="0">
                        <a:solidFill>
                          <a:srgbClr val="000000"/>
                        </a:solidFill>
                        <a:latin typeface="Times New Roman"/>
                        <a:ea typeface="Times New Roman"/>
                        <a:cs typeface="Times New Roman"/>
                      </a:rPr>
                      <a:t>m+CRC</a:t>
                    </a:r>
                    <a:r>
                      <a:rPr lang="it-IT" sz="1000" b="0" i="0" u="none" strike="noStrike" baseline="0" dirty="0" smtClean="0">
                        <a:solidFill>
                          <a:srgbClr val="000000"/>
                        </a:solidFill>
                        <a:latin typeface="Times New Roman"/>
                        <a:ea typeface="Times New Roman"/>
                        <a:cs typeface="Times New Roman"/>
                      </a:rPr>
                      <a:t>: </a:t>
                    </a:r>
                    <a:endParaRPr lang="it-IT" sz="1000" b="0" i="0" u="none" strike="noStrike" baseline="0" dirty="0">
                      <a:solidFill>
                        <a:srgbClr val="000000"/>
                      </a:solidFill>
                      <a:latin typeface="Times New Roman"/>
                      <a:ea typeface="Times New Roman"/>
                      <a:cs typeface="Times New Roman"/>
                    </a:endParaRPr>
                  </a:p>
                  <a:p>
                    <a:pPr>
                      <a:defRPr sz="1000" b="0" i="0" u="none" strike="noStrike" baseline="0">
                        <a:solidFill>
                          <a:srgbClr val="000000"/>
                        </a:solidFill>
                        <a:latin typeface="Calibri"/>
                        <a:ea typeface="Calibri"/>
                        <a:cs typeface="Calibri"/>
                      </a:defRPr>
                    </a:pPr>
                    <a:r>
                      <a:rPr lang="it-IT" sz="1000" b="0" i="0" u="none" strike="noStrike" baseline="0" dirty="0">
                        <a:solidFill>
                          <a:srgbClr val="000000"/>
                        </a:solidFill>
                        <a:latin typeface="Times New Roman"/>
                        <a:ea typeface="Times New Roman"/>
                        <a:cs typeface="Times New Roman"/>
                      </a:rPr>
                      <a:t>62% </a:t>
                    </a:r>
                  </a:p>
                  <a:p>
                    <a:pPr>
                      <a:defRPr sz="1000" b="0" i="0" u="none" strike="noStrike" baseline="0">
                        <a:solidFill>
                          <a:srgbClr val="000000"/>
                        </a:solidFill>
                        <a:latin typeface="Calibri"/>
                        <a:ea typeface="Calibri"/>
                        <a:cs typeface="Calibri"/>
                      </a:defRPr>
                    </a:pPr>
                    <a:r>
                      <a:rPr lang="it-IT" sz="1000" b="0" i="0" u="none" strike="noStrike" baseline="0" dirty="0">
                        <a:solidFill>
                          <a:srgbClr val="000000"/>
                        </a:solidFill>
                        <a:latin typeface="Times New Roman"/>
                        <a:ea typeface="Times New Roman"/>
                        <a:cs typeface="Times New Roman"/>
                      </a:rPr>
                      <a:t>(187 </a:t>
                    </a:r>
                    <a:r>
                      <a:rPr lang="it-IT" sz="1000" b="0" i="0" u="none" strike="noStrike" baseline="0" dirty="0" err="1">
                        <a:solidFill>
                          <a:srgbClr val="000000"/>
                        </a:solidFill>
                        <a:latin typeface="Times New Roman"/>
                        <a:ea typeface="Times New Roman"/>
                        <a:cs typeface="Times New Roman"/>
                      </a:rPr>
                      <a:t>cases</a:t>
                    </a:r>
                    <a:r>
                      <a:rPr lang="it-IT" sz="1000" b="0" i="0" u="none" strike="noStrike" baseline="0" dirty="0">
                        <a:solidFill>
                          <a:srgbClr val="000000"/>
                        </a:solidFill>
                        <a:latin typeface="Times New Roman"/>
                        <a:ea typeface="Times New Roman"/>
                        <a:cs typeface="Times New Roman"/>
                      </a:rPr>
                      <a:t>)</a:t>
                    </a:r>
                  </a:p>
                </c:rich>
              </c:tx>
              <c:spPr/>
              <c:showLegendKey val="0"/>
              <c:showVal val="0"/>
              <c:showCatName val="1"/>
              <c:showSerName val="0"/>
              <c:showPercent val="1"/>
              <c:showBubbleSize val="0"/>
            </c:dLbl>
            <c:showLegendKey val="0"/>
            <c:showVal val="0"/>
            <c:showCatName val="1"/>
            <c:showSerName val="0"/>
            <c:showPercent val="1"/>
            <c:showBubbleSize val="0"/>
            <c:showLeaderLines val="1"/>
          </c:dLbls>
          <c:cat>
            <c:strRef>
              <c:f>Foglio4!$A$2:$A$3</c:f>
              <c:strCache>
                <c:ptCount val="1"/>
                <c:pt idx="0">
                  <c:v>sinchronous liver metastases-colorectal cancer resection</c:v>
                </c:pt>
              </c:strCache>
            </c:strRef>
          </c:cat>
          <c:val>
            <c:numRef>
              <c:f>Foglio4!$B$2:$B$3</c:f>
              <c:numCache>
                <c:formatCode>General</c:formatCode>
                <c:ptCount val="2"/>
                <c:pt idx="0">
                  <c:v>115</c:v>
                </c:pt>
                <c:pt idx="1">
                  <c:v>187</c:v>
                </c:pt>
              </c:numCache>
            </c:numRef>
          </c:val>
        </c:ser>
        <c:dLbls>
          <c:showLegendKey val="0"/>
          <c:showVal val="0"/>
          <c:showCatName val="1"/>
          <c:showSerName val="0"/>
          <c:showPercent val="1"/>
          <c:showBubbleSize val="0"/>
          <c:showLeaderLines val="1"/>
        </c:dLbls>
      </c:pie3DChart>
    </c:plotArea>
    <c:plotVisOnly val="1"/>
    <c:dispBlanksAs val="zero"/>
    <c:showDLblsOverMax val="0"/>
  </c:chart>
  <c:spPr>
    <a:noFill/>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078" name="Text Box 6"/>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079" name="Rectangle 7"/>
          <p:cNvSpPr>
            <a:spLocks noGrp="1" noChangeArrowheads="1"/>
          </p:cNvSpPr>
          <p:nvPr>
            <p:ph type="dt"/>
          </p:nvPr>
        </p:nvSpPr>
        <p:spPr bwMode="auto">
          <a:xfrm>
            <a:off x="3884613" y="0"/>
            <a:ext cx="2963862"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charset="0"/>
              </a:defRPr>
            </a:lvl1pPr>
          </a:lstStyle>
          <a:p>
            <a:endParaRPr lang="it-IT"/>
          </a:p>
        </p:txBody>
      </p:sp>
      <p:sp>
        <p:nvSpPr>
          <p:cNvPr id="3080" name="Rectangle 8"/>
          <p:cNvSpPr>
            <a:spLocks noGrp="1" noRot="1" noChangeAspect="1" noChangeArrowheads="1"/>
          </p:cNvSpPr>
          <p:nvPr>
            <p:ph type="sldImg"/>
          </p:nvPr>
        </p:nvSpPr>
        <p:spPr bwMode="auto">
          <a:xfrm>
            <a:off x="1143000" y="685800"/>
            <a:ext cx="4564063" cy="3421063"/>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3081" name="Rectangle 9"/>
          <p:cNvSpPr>
            <a:spLocks noGrp="1" noChangeArrowheads="1"/>
          </p:cNvSpPr>
          <p:nvPr>
            <p:ph type="body"/>
          </p:nvPr>
        </p:nvSpPr>
        <p:spPr bwMode="auto">
          <a:xfrm>
            <a:off x="685800" y="4343400"/>
            <a:ext cx="54784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endParaRPr lang="it-IT"/>
          </a:p>
        </p:txBody>
      </p:sp>
      <p:sp>
        <p:nvSpPr>
          <p:cNvPr id="3082" name="Text Box 10"/>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083" name="Rectangle 11"/>
          <p:cNvSpPr>
            <a:spLocks noGrp="1" noChangeArrowheads="1"/>
          </p:cNvSpPr>
          <p:nvPr>
            <p:ph type="sldNum"/>
          </p:nvPr>
        </p:nvSpPr>
        <p:spPr bwMode="auto">
          <a:xfrm>
            <a:off x="3884613" y="8685213"/>
            <a:ext cx="2963862"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charset="0"/>
              </a:defRPr>
            </a:lvl1pPr>
          </a:lstStyle>
          <a:p>
            <a:fld id="{F0589D56-06BA-D849-9172-85E3B06D581A}" type="slidenum">
              <a:rPr lang="it-IT"/>
              <a:pPr/>
              <a:t>‹N›</a:t>
            </a:fld>
            <a:endParaRPr lang="it-IT"/>
          </a:p>
        </p:txBody>
      </p:sp>
    </p:spTree>
    <p:extLst>
      <p:ext uri="{BB962C8B-B14F-4D97-AF65-F5344CB8AC3E}">
        <p14:creationId xmlns:p14="http://schemas.microsoft.com/office/powerpoint/2010/main" val="99820271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08FEFF62-1A9B-D645-832C-D4A86ED1D1C8}" type="slidenum">
              <a:rPr lang="it-IT"/>
              <a:pPr/>
              <a:t>1</a:t>
            </a:fld>
            <a:endParaRPr lang="it-IT"/>
          </a:p>
        </p:txBody>
      </p:sp>
      <p:sp>
        <p:nvSpPr>
          <p:cNvPr id="131073" name="Text Box 1"/>
          <p:cNvSpPr txBox="1">
            <a:spLocks noChangeArrowheads="1"/>
          </p:cNvSpPr>
          <p:nvPr/>
        </p:nvSpPr>
        <p:spPr bwMode="auto">
          <a:xfrm>
            <a:off x="3886200" y="8686800"/>
            <a:ext cx="29622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9D5BD6EC-0981-194C-BAB1-365BBB2134A6}" type="slidenum">
              <a:rPr lang="it-IT" sz="1200"/>
              <a:pPr algn="r">
                <a:buClrTx/>
                <a:buFontTx/>
                <a:buNone/>
              </a:pPr>
              <a:t>1</a:t>
            </a:fld>
            <a:endParaRPr lang="it-IT" sz="1200"/>
          </a:p>
        </p:txBody>
      </p:sp>
      <p:sp>
        <p:nvSpPr>
          <p:cNvPr id="13107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107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C39D973F-1A47-EC4C-A5BB-3ABE90DF53AE}" type="slidenum">
              <a:rPr lang="it-IT"/>
              <a:pPr/>
              <a:t>10</a:t>
            </a:fld>
            <a:endParaRPr lang="it-IT"/>
          </a:p>
        </p:txBody>
      </p:sp>
      <p:sp>
        <p:nvSpPr>
          <p:cNvPr id="240641"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0642"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426886E6-5649-0744-88B6-55378AE76458}" type="slidenum">
              <a:rPr lang="it-IT"/>
              <a:pPr/>
              <a:t>101</a:t>
            </a:fld>
            <a:endParaRPr lang="it-IT"/>
          </a:p>
        </p:txBody>
      </p:sp>
      <p:sp>
        <p:nvSpPr>
          <p:cNvPr id="21708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13BC3A6B-D198-F343-B5A7-C1CE149EF57C}" type="slidenum">
              <a:rPr lang="it-IT" sz="1200">
                <a:latin typeface="Calibri" charset="0"/>
              </a:rPr>
              <a:pPr algn="r">
                <a:buClrTx/>
                <a:buFontTx/>
                <a:buNone/>
              </a:pPr>
              <a:t>101</a:t>
            </a:fld>
            <a:endParaRPr lang="it-IT" sz="1200">
              <a:latin typeface="Calibri" charset="0"/>
            </a:endParaRPr>
          </a:p>
        </p:txBody>
      </p:sp>
      <p:sp>
        <p:nvSpPr>
          <p:cNvPr id="217090"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A0695C16-F48F-2547-888B-FAE1DC4DAD52}" type="slidenum">
              <a:rPr lang="it-IT" sz="1200">
                <a:latin typeface="Calibri" charset="0"/>
              </a:rPr>
              <a:pPr algn="r">
                <a:buClrTx/>
                <a:buFontTx/>
                <a:buNone/>
              </a:pPr>
              <a:t>101</a:t>
            </a:fld>
            <a:endParaRPr lang="it-IT" sz="1200">
              <a:latin typeface="Calibri" charset="0"/>
            </a:endParaRPr>
          </a:p>
        </p:txBody>
      </p:sp>
      <p:sp>
        <p:nvSpPr>
          <p:cNvPr id="217091"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7092"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7093" name="Text Box 5"/>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83E9D10-6BF1-4440-82BE-B78E73E4E0BA}" type="slidenum">
              <a:rPr lang="it-IT" sz="1200">
                <a:latin typeface="Calibri" charset="0"/>
              </a:rPr>
              <a:pPr algn="r">
                <a:buClrTx/>
                <a:buFontTx/>
                <a:buNone/>
              </a:pPr>
              <a:t>101</a:t>
            </a:fld>
            <a:endParaRPr lang="it-IT" sz="1200">
              <a:latin typeface="Calibri"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A1520BBC-46F1-DE49-8B28-C1F43D88B4B1}" type="slidenum">
              <a:rPr lang="it-IT"/>
              <a:pPr/>
              <a:t>102</a:t>
            </a:fld>
            <a:endParaRPr lang="it-IT"/>
          </a:p>
        </p:txBody>
      </p:sp>
      <p:sp>
        <p:nvSpPr>
          <p:cNvPr id="21811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B7DBBC5-6B64-6C4F-A3D5-7960235208DF}" type="slidenum">
              <a:rPr lang="it-IT" sz="1200">
                <a:latin typeface="Calibri" charset="0"/>
              </a:rPr>
              <a:pPr algn="r">
                <a:buClrTx/>
                <a:buFontTx/>
                <a:buNone/>
              </a:pPr>
              <a:t>102</a:t>
            </a:fld>
            <a:endParaRPr lang="it-IT" sz="1200">
              <a:latin typeface="Calibri" charset="0"/>
            </a:endParaRPr>
          </a:p>
        </p:txBody>
      </p:sp>
      <p:sp>
        <p:nvSpPr>
          <p:cNvPr id="218114"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16F42191-B647-4849-89C1-3B673EF95D73}" type="slidenum">
              <a:rPr lang="it-IT" sz="1200">
                <a:latin typeface="Calibri" charset="0"/>
              </a:rPr>
              <a:pPr algn="r">
                <a:buClrTx/>
                <a:buFontTx/>
                <a:buNone/>
              </a:pPr>
              <a:t>102</a:t>
            </a:fld>
            <a:endParaRPr lang="it-IT" sz="1200">
              <a:latin typeface="Calibri" charset="0"/>
            </a:endParaRPr>
          </a:p>
        </p:txBody>
      </p:sp>
      <p:sp>
        <p:nvSpPr>
          <p:cNvPr id="218115"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8116"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8117" name="Text Box 5"/>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601D0815-F759-9B4F-9FE6-4A4491A1F491}" type="slidenum">
              <a:rPr lang="it-IT" sz="1200">
                <a:latin typeface="Calibri" charset="0"/>
              </a:rPr>
              <a:pPr algn="r">
                <a:buClrTx/>
                <a:buFontTx/>
                <a:buNone/>
              </a:pPr>
              <a:t>102</a:t>
            </a:fld>
            <a:endParaRPr lang="it-IT" sz="1200">
              <a:latin typeface="Calibri"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0764B13-5EA7-B642-9F88-3F27B2D6BBD4}" type="slidenum">
              <a:rPr lang="it-IT"/>
              <a:pPr/>
              <a:t>103</a:t>
            </a:fld>
            <a:endParaRPr lang="it-IT"/>
          </a:p>
        </p:txBody>
      </p:sp>
      <p:sp>
        <p:nvSpPr>
          <p:cNvPr id="21913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01427279-71E2-7745-9AA5-6E23C02D9734}" type="slidenum">
              <a:rPr lang="it-IT" sz="1200">
                <a:latin typeface="Calibri" charset="0"/>
              </a:rPr>
              <a:pPr algn="r">
                <a:buClrTx/>
                <a:buFontTx/>
                <a:buNone/>
              </a:pPr>
              <a:t>103</a:t>
            </a:fld>
            <a:endParaRPr lang="it-IT" sz="1200">
              <a:latin typeface="Calibri" charset="0"/>
            </a:endParaRPr>
          </a:p>
        </p:txBody>
      </p:sp>
      <p:sp>
        <p:nvSpPr>
          <p:cNvPr id="219138"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6B222C3B-5CDE-364D-99FA-1591BFE07CA7}" type="slidenum">
              <a:rPr lang="it-IT" sz="1200">
                <a:latin typeface="Calibri" charset="0"/>
              </a:rPr>
              <a:pPr algn="r">
                <a:buClrTx/>
                <a:buFontTx/>
                <a:buNone/>
              </a:pPr>
              <a:t>103</a:t>
            </a:fld>
            <a:endParaRPr lang="it-IT" sz="1200">
              <a:latin typeface="Calibri" charset="0"/>
            </a:endParaRPr>
          </a:p>
        </p:txBody>
      </p:sp>
      <p:sp>
        <p:nvSpPr>
          <p:cNvPr id="219139"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9140"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8505C2-BF8D-E841-B0FF-E21896B399E0}" type="slidenum">
              <a:rPr lang="it-IT"/>
              <a:pPr/>
              <a:t>104</a:t>
            </a:fld>
            <a:endParaRPr lang="it-IT"/>
          </a:p>
        </p:txBody>
      </p:sp>
      <p:sp>
        <p:nvSpPr>
          <p:cNvPr id="22016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AF9679E0-CEB5-B14B-AB9B-9B8D2B0EDFD5}" type="slidenum">
              <a:rPr lang="it-IT" sz="1200">
                <a:latin typeface="Calibri" charset="0"/>
              </a:rPr>
              <a:pPr algn="r">
                <a:buClrTx/>
                <a:buFontTx/>
                <a:buNone/>
              </a:pPr>
              <a:t>104</a:t>
            </a:fld>
            <a:endParaRPr lang="it-IT" sz="1200">
              <a:latin typeface="Calibri" charset="0"/>
            </a:endParaRPr>
          </a:p>
        </p:txBody>
      </p:sp>
      <p:sp>
        <p:nvSpPr>
          <p:cNvPr id="220162"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1DD5554-BD77-3449-B5E9-1409A31E69BC}" type="slidenum">
              <a:rPr lang="it-IT" sz="1200">
                <a:latin typeface="Calibri" charset="0"/>
              </a:rPr>
              <a:pPr algn="r">
                <a:buClrTx/>
                <a:buFontTx/>
                <a:buNone/>
              </a:pPr>
              <a:t>104</a:t>
            </a:fld>
            <a:endParaRPr lang="it-IT" sz="1200">
              <a:latin typeface="Calibri" charset="0"/>
            </a:endParaRPr>
          </a:p>
        </p:txBody>
      </p:sp>
      <p:sp>
        <p:nvSpPr>
          <p:cNvPr id="220163"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0164"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4D7124C0-8386-FA44-A721-BAD46AB822B5}" type="slidenum">
              <a:rPr lang="it-IT"/>
              <a:pPr/>
              <a:t>105</a:t>
            </a:fld>
            <a:endParaRPr lang="it-IT"/>
          </a:p>
        </p:txBody>
      </p:sp>
      <p:sp>
        <p:nvSpPr>
          <p:cNvPr id="22118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74662170-C3DE-B84E-9A75-1F3D5360C219}" type="slidenum">
              <a:rPr lang="it-IT" sz="1200">
                <a:latin typeface="Calibri" charset="0"/>
              </a:rPr>
              <a:pPr algn="r">
                <a:buClrTx/>
                <a:buFontTx/>
                <a:buNone/>
              </a:pPr>
              <a:t>105</a:t>
            </a:fld>
            <a:endParaRPr lang="it-IT" sz="1200">
              <a:latin typeface="Calibri" charset="0"/>
            </a:endParaRPr>
          </a:p>
        </p:txBody>
      </p:sp>
      <p:sp>
        <p:nvSpPr>
          <p:cNvPr id="22118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118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859DE7E6-6337-CB45-9DCF-1FF6F7AB1381}" type="slidenum">
              <a:rPr lang="it-IT"/>
              <a:pPr/>
              <a:t>106</a:t>
            </a:fld>
            <a:endParaRPr lang="it-IT"/>
          </a:p>
        </p:txBody>
      </p:sp>
      <p:sp>
        <p:nvSpPr>
          <p:cNvPr id="22220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AD0222E-7A6B-1C44-B864-43138BCFEAFE}" type="slidenum">
              <a:rPr lang="it-IT" sz="1200">
                <a:latin typeface="Calibri" charset="0"/>
              </a:rPr>
              <a:pPr algn="r">
                <a:buClrTx/>
                <a:buFontTx/>
                <a:buNone/>
              </a:pPr>
              <a:t>106</a:t>
            </a:fld>
            <a:endParaRPr lang="it-IT" sz="1200">
              <a:latin typeface="Calibri" charset="0"/>
            </a:endParaRPr>
          </a:p>
        </p:txBody>
      </p:sp>
      <p:sp>
        <p:nvSpPr>
          <p:cNvPr id="22221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221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0F09BC17-CBB7-FD4D-9D4D-A2036720F224}" type="slidenum">
              <a:rPr lang="it-IT"/>
              <a:pPr/>
              <a:t>107</a:t>
            </a:fld>
            <a:endParaRPr lang="it-IT"/>
          </a:p>
        </p:txBody>
      </p:sp>
      <p:sp>
        <p:nvSpPr>
          <p:cNvPr id="22323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352F3569-E7F9-E645-BD8A-35F85CD29DA5}" type="slidenum">
              <a:rPr lang="it-IT" sz="1200">
                <a:latin typeface="Calibri" charset="0"/>
              </a:rPr>
              <a:pPr algn="r">
                <a:buClrTx/>
                <a:buFontTx/>
                <a:buNone/>
              </a:pPr>
              <a:t>107</a:t>
            </a:fld>
            <a:endParaRPr lang="it-IT" sz="1200">
              <a:latin typeface="Calibri" charset="0"/>
            </a:endParaRPr>
          </a:p>
        </p:txBody>
      </p:sp>
      <p:sp>
        <p:nvSpPr>
          <p:cNvPr id="22323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323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E8B876BD-B22F-2342-8605-244811ED83A3}" type="slidenum">
              <a:rPr lang="it-IT"/>
              <a:pPr/>
              <a:t>108</a:t>
            </a:fld>
            <a:endParaRPr lang="it-IT"/>
          </a:p>
        </p:txBody>
      </p:sp>
      <p:sp>
        <p:nvSpPr>
          <p:cNvPr id="22425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12F6186E-1337-934B-89F7-0B6EF9FE2E7C}" type="slidenum">
              <a:rPr lang="it-IT" sz="1200">
                <a:latin typeface="Calibri" charset="0"/>
              </a:rPr>
              <a:pPr algn="r">
                <a:buClrTx/>
                <a:buFontTx/>
                <a:buNone/>
              </a:pPr>
              <a:t>108</a:t>
            </a:fld>
            <a:endParaRPr lang="it-IT" sz="1200">
              <a:latin typeface="Calibri" charset="0"/>
            </a:endParaRPr>
          </a:p>
        </p:txBody>
      </p:sp>
      <p:sp>
        <p:nvSpPr>
          <p:cNvPr id="22425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425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7207DBDA-438F-2444-A30C-2F38DD2E21B2}" type="slidenum">
              <a:rPr lang="it-IT"/>
              <a:pPr/>
              <a:t>109</a:t>
            </a:fld>
            <a:endParaRPr lang="it-IT"/>
          </a:p>
        </p:txBody>
      </p:sp>
      <p:sp>
        <p:nvSpPr>
          <p:cNvPr id="22528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0627DEC7-A41E-BE41-A1D6-2AC914C48C7F}" type="slidenum">
              <a:rPr lang="it-IT" sz="1200">
                <a:latin typeface="Calibri" charset="0"/>
              </a:rPr>
              <a:pPr algn="r">
                <a:buClrTx/>
                <a:buFontTx/>
                <a:buNone/>
              </a:pPr>
              <a:t>109</a:t>
            </a:fld>
            <a:endParaRPr lang="it-IT" sz="1200">
              <a:latin typeface="Calibri" charset="0"/>
            </a:endParaRPr>
          </a:p>
        </p:txBody>
      </p:sp>
      <p:sp>
        <p:nvSpPr>
          <p:cNvPr id="225282"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283"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52BE71-35AE-084E-88D2-61BA484E3D96}" type="slidenum">
              <a:rPr lang="it-IT"/>
              <a:pPr/>
              <a:t>110</a:t>
            </a:fld>
            <a:endParaRPr lang="it-IT"/>
          </a:p>
        </p:txBody>
      </p:sp>
      <p:sp>
        <p:nvSpPr>
          <p:cNvPr id="22630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011CC117-A243-734A-A2B1-0651C4BF3593}" type="slidenum">
              <a:rPr lang="it-IT" sz="1200">
                <a:latin typeface="Calibri" charset="0"/>
              </a:rPr>
              <a:pPr algn="r">
                <a:buClrTx/>
                <a:buFontTx/>
                <a:buNone/>
              </a:pPr>
              <a:t>110</a:t>
            </a:fld>
            <a:endParaRPr lang="it-IT" sz="1200">
              <a:latin typeface="Calibri" charset="0"/>
            </a:endParaRPr>
          </a:p>
        </p:txBody>
      </p:sp>
      <p:sp>
        <p:nvSpPr>
          <p:cNvPr id="226306"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3FBAC5DB-A122-7040-B246-1DB857B624A1}" type="slidenum">
              <a:rPr lang="it-IT" sz="1200">
                <a:latin typeface="Calibri" charset="0"/>
              </a:rPr>
              <a:pPr algn="r">
                <a:buClrTx/>
                <a:buFontTx/>
                <a:buNone/>
              </a:pPr>
              <a:t>110</a:t>
            </a:fld>
            <a:endParaRPr lang="it-IT" sz="1200">
              <a:latin typeface="Calibri" charset="0"/>
            </a:endParaRPr>
          </a:p>
        </p:txBody>
      </p:sp>
      <p:sp>
        <p:nvSpPr>
          <p:cNvPr id="226307"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6308"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0A7FBB26-5547-8A4E-8FA9-7EE34C0BE04C}" type="slidenum">
              <a:rPr lang="it-IT"/>
              <a:pPr/>
              <a:t>11</a:t>
            </a:fld>
            <a:endParaRPr lang="it-IT"/>
          </a:p>
        </p:txBody>
      </p:sp>
      <p:sp>
        <p:nvSpPr>
          <p:cNvPr id="241665"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1666"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93F96299-B0D5-8243-B795-3B3651697BC1}" type="slidenum">
              <a:rPr lang="it-IT"/>
              <a:pPr/>
              <a:t>111</a:t>
            </a:fld>
            <a:endParaRPr lang="it-IT"/>
          </a:p>
        </p:txBody>
      </p:sp>
      <p:sp>
        <p:nvSpPr>
          <p:cNvPr id="22732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47FB3CBF-30BC-E14B-8C0E-353294F8A16F}" type="slidenum">
              <a:rPr lang="it-IT" sz="1200">
                <a:latin typeface="Calibri" charset="0"/>
              </a:rPr>
              <a:pPr algn="r">
                <a:buClrTx/>
                <a:buFontTx/>
                <a:buNone/>
              </a:pPr>
              <a:t>111</a:t>
            </a:fld>
            <a:endParaRPr lang="it-IT" sz="1200">
              <a:latin typeface="Calibri" charset="0"/>
            </a:endParaRPr>
          </a:p>
        </p:txBody>
      </p:sp>
      <p:sp>
        <p:nvSpPr>
          <p:cNvPr id="227330"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70AFA497-95CE-0E49-AF21-367955A8CC9C}" type="slidenum">
              <a:rPr lang="it-IT" sz="1200">
                <a:latin typeface="Calibri" charset="0"/>
              </a:rPr>
              <a:pPr algn="r">
                <a:buClrTx/>
                <a:buFontTx/>
                <a:buNone/>
              </a:pPr>
              <a:t>111</a:t>
            </a:fld>
            <a:endParaRPr lang="it-IT" sz="1200">
              <a:latin typeface="Calibri" charset="0"/>
            </a:endParaRPr>
          </a:p>
        </p:txBody>
      </p:sp>
      <p:sp>
        <p:nvSpPr>
          <p:cNvPr id="22733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25FF271-BBD3-184B-BBFD-C49999C1C6EC}" type="slidenum">
              <a:rPr lang="it-IT" sz="1200"/>
              <a:pPr algn="r">
                <a:buClrTx/>
                <a:buFontTx/>
                <a:buNone/>
              </a:pPr>
              <a:t>111</a:t>
            </a:fld>
            <a:endParaRPr lang="it-IT" sz="1200"/>
          </a:p>
        </p:txBody>
      </p:sp>
      <p:sp>
        <p:nvSpPr>
          <p:cNvPr id="227332" name="Text Box 4"/>
          <p:cNvSpPr txBox="1">
            <a:spLocks noGrp="1" noRot="1" noChangeAspect="1" noChangeArrowheads="1"/>
          </p:cNvSpPr>
          <p:nvPr>
            <p:ph type="sldImg"/>
          </p:nvPr>
        </p:nvSpPr>
        <p:spPr bwMode="auto">
          <a:xfrm>
            <a:off x="1146175" y="685800"/>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7333" name="Text Box 5"/>
          <p:cNvSpPr txBox="1">
            <a:spLocks noGrp="1" noChangeArrowheads="1"/>
          </p:cNvSpPr>
          <p:nvPr>
            <p:ph type="body" idx="1"/>
          </p:nvPr>
        </p:nvSpPr>
        <p:spPr bwMode="auto">
          <a:xfrm>
            <a:off x="914400" y="4341813"/>
            <a:ext cx="5029200" cy="41163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4CC66E8-649A-5C40-949B-F55730D479B2}" type="slidenum">
              <a:rPr lang="it-IT"/>
              <a:pPr/>
              <a:t>113</a:t>
            </a:fld>
            <a:endParaRPr lang="it-IT"/>
          </a:p>
        </p:txBody>
      </p:sp>
      <p:sp>
        <p:nvSpPr>
          <p:cNvPr id="22835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9AB4E164-9C8A-0F46-B5B4-437CD62C6EC5}" type="slidenum">
              <a:rPr lang="it-IT" sz="1200">
                <a:latin typeface="Calibri" charset="0"/>
              </a:rPr>
              <a:pPr algn="r">
                <a:buClrTx/>
                <a:buFontTx/>
                <a:buNone/>
              </a:pPr>
              <a:t>113</a:t>
            </a:fld>
            <a:endParaRPr lang="it-IT" sz="1200">
              <a:latin typeface="Calibri" charset="0"/>
            </a:endParaRPr>
          </a:p>
        </p:txBody>
      </p:sp>
      <p:sp>
        <p:nvSpPr>
          <p:cNvPr id="228354"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AB1D65F3-1C3B-8D49-A916-569BF0F09A86}" type="slidenum">
              <a:rPr lang="it-IT" sz="1200">
                <a:latin typeface="Calibri" charset="0"/>
              </a:rPr>
              <a:pPr algn="r">
                <a:buClrTx/>
                <a:buFontTx/>
                <a:buNone/>
              </a:pPr>
              <a:t>113</a:t>
            </a:fld>
            <a:endParaRPr lang="it-IT" sz="1200">
              <a:latin typeface="Calibri" charset="0"/>
            </a:endParaRPr>
          </a:p>
        </p:txBody>
      </p:sp>
      <p:sp>
        <p:nvSpPr>
          <p:cNvPr id="228355"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8356"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1573D3E-B48B-854D-A59B-01F7C39E532A}" type="slidenum">
              <a:rPr lang="it-IT"/>
              <a:pPr/>
              <a:t>114</a:t>
            </a:fld>
            <a:endParaRPr lang="it-IT"/>
          </a:p>
        </p:txBody>
      </p:sp>
      <p:sp>
        <p:nvSpPr>
          <p:cNvPr id="22937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1BADB21-CD2E-2742-AFD8-03F14F6A6613}" type="slidenum">
              <a:rPr lang="it-IT" sz="1200">
                <a:latin typeface="Calibri" charset="0"/>
              </a:rPr>
              <a:pPr algn="r">
                <a:buClrTx/>
                <a:buFontTx/>
                <a:buNone/>
              </a:pPr>
              <a:t>114</a:t>
            </a:fld>
            <a:endParaRPr lang="it-IT" sz="1200">
              <a:latin typeface="Calibri" charset="0"/>
            </a:endParaRPr>
          </a:p>
        </p:txBody>
      </p:sp>
      <p:sp>
        <p:nvSpPr>
          <p:cNvPr id="229378"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1076EAB-96B6-004D-AFAB-47BF78CB370C}" type="slidenum">
              <a:rPr lang="it-IT" sz="1200">
                <a:latin typeface="Calibri" charset="0"/>
              </a:rPr>
              <a:pPr algn="r">
                <a:buClrTx/>
                <a:buFontTx/>
                <a:buNone/>
              </a:pPr>
              <a:t>114</a:t>
            </a:fld>
            <a:endParaRPr lang="it-IT" sz="1200">
              <a:latin typeface="Calibri" charset="0"/>
            </a:endParaRPr>
          </a:p>
        </p:txBody>
      </p:sp>
      <p:sp>
        <p:nvSpPr>
          <p:cNvPr id="229379"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9380"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B83F439-163A-C54C-852F-C8677D76817B}" type="slidenum">
              <a:rPr lang="it-IT"/>
              <a:pPr/>
              <a:t>115</a:t>
            </a:fld>
            <a:endParaRPr lang="it-IT"/>
          </a:p>
        </p:txBody>
      </p:sp>
      <p:sp>
        <p:nvSpPr>
          <p:cNvPr id="23040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CDB65B6C-D125-1D40-AE35-756617590A91}" type="slidenum">
              <a:rPr lang="it-IT" sz="1200">
                <a:latin typeface="Calibri" charset="0"/>
              </a:rPr>
              <a:pPr algn="r">
                <a:buClrTx/>
                <a:buFontTx/>
                <a:buNone/>
              </a:pPr>
              <a:t>115</a:t>
            </a:fld>
            <a:endParaRPr lang="it-IT" sz="1200">
              <a:latin typeface="Calibri" charset="0"/>
            </a:endParaRPr>
          </a:p>
        </p:txBody>
      </p:sp>
      <p:sp>
        <p:nvSpPr>
          <p:cNvPr id="230402"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399F0A22-00B4-DB4E-A384-B086EF33FC09}" type="slidenum">
              <a:rPr lang="it-IT" sz="1200">
                <a:latin typeface="Calibri" charset="0"/>
              </a:rPr>
              <a:pPr algn="r">
                <a:buClrTx/>
                <a:buFontTx/>
                <a:buNone/>
              </a:pPr>
              <a:t>115</a:t>
            </a:fld>
            <a:endParaRPr lang="it-IT" sz="1200">
              <a:latin typeface="Calibri" charset="0"/>
            </a:endParaRPr>
          </a:p>
        </p:txBody>
      </p:sp>
      <p:sp>
        <p:nvSpPr>
          <p:cNvPr id="230403"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0404"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8C1428A-DC18-4540-BEA2-A08C017D7E5B}" type="slidenum">
              <a:rPr lang="it-IT"/>
              <a:pPr/>
              <a:t>116</a:t>
            </a:fld>
            <a:endParaRPr lang="it-IT"/>
          </a:p>
        </p:txBody>
      </p:sp>
      <p:sp>
        <p:nvSpPr>
          <p:cNvPr id="23142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C5307B81-CCA2-1144-9DD9-8E98F0FD71F5}" type="slidenum">
              <a:rPr lang="it-IT" sz="1200">
                <a:latin typeface="Calibri" charset="0"/>
              </a:rPr>
              <a:pPr algn="r">
                <a:buClrTx/>
                <a:buFontTx/>
                <a:buNone/>
              </a:pPr>
              <a:t>116</a:t>
            </a:fld>
            <a:endParaRPr lang="it-IT" sz="1200">
              <a:latin typeface="Calibri" charset="0"/>
            </a:endParaRPr>
          </a:p>
        </p:txBody>
      </p:sp>
      <p:sp>
        <p:nvSpPr>
          <p:cNvPr id="231426"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A2EEBA6-82EB-6B48-8FB3-247D6C8F02AE}" type="slidenum">
              <a:rPr lang="it-IT" sz="1200">
                <a:latin typeface="Calibri" charset="0"/>
              </a:rPr>
              <a:pPr algn="r">
                <a:buClrTx/>
                <a:buFontTx/>
                <a:buNone/>
              </a:pPr>
              <a:t>116</a:t>
            </a:fld>
            <a:endParaRPr lang="it-IT" sz="1200">
              <a:latin typeface="Calibri" charset="0"/>
            </a:endParaRPr>
          </a:p>
        </p:txBody>
      </p:sp>
      <p:sp>
        <p:nvSpPr>
          <p:cNvPr id="231427"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1428"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3193C6C3-777E-294D-820A-A0DC51B518EC}" type="slidenum">
              <a:rPr lang="it-IT"/>
              <a:pPr/>
              <a:t>117</a:t>
            </a:fld>
            <a:endParaRPr lang="it-IT"/>
          </a:p>
        </p:txBody>
      </p:sp>
      <p:sp>
        <p:nvSpPr>
          <p:cNvPr id="232449" name="Text Box 1"/>
          <p:cNvSpPr txBox="1">
            <a:spLocks noChangeArrowheads="1"/>
          </p:cNvSpPr>
          <p:nvPr/>
        </p:nvSpPr>
        <p:spPr bwMode="auto">
          <a:xfrm>
            <a:off x="3884613" y="8685213"/>
            <a:ext cx="2938462" cy="423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4C460AB-E13D-CD45-8808-E07F6F622D66}" type="slidenum">
              <a:rPr lang="it-IT" sz="1200">
                <a:latin typeface="Calibri" charset="0"/>
              </a:rPr>
              <a:pPr algn="r">
                <a:buClrTx/>
                <a:buFontTx/>
                <a:buNone/>
              </a:pPr>
              <a:t>117</a:t>
            </a:fld>
            <a:endParaRPr lang="it-IT" sz="1200">
              <a:latin typeface="Calibri" charset="0"/>
            </a:endParaRPr>
          </a:p>
        </p:txBody>
      </p:sp>
      <p:sp>
        <p:nvSpPr>
          <p:cNvPr id="232450" name="Text Box 2"/>
          <p:cNvSpPr txBox="1">
            <a:spLocks noGrp="1" noRot="1" noChangeAspect="1" noChangeArrowheads="1"/>
          </p:cNvSpPr>
          <p:nvPr>
            <p:ph type="sldImg"/>
          </p:nvPr>
        </p:nvSpPr>
        <p:spPr bwMode="auto">
          <a:xfrm>
            <a:off x="1147763" y="685800"/>
            <a:ext cx="4530725" cy="33972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2451" name="Text Box 3"/>
          <p:cNvSpPr txBox="1">
            <a:spLocks noGrp="1" noChangeArrowheads="1"/>
          </p:cNvSpPr>
          <p:nvPr>
            <p:ph type="body" idx="1"/>
          </p:nvPr>
        </p:nvSpPr>
        <p:spPr bwMode="auto">
          <a:xfrm>
            <a:off x="685800" y="4343400"/>
            <a:ext cx="5454650" cy="4083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E83DEE8-1BA3-3A47-B4DC-4BFBBC7833FA}" type="slidenum">
              <a:rPr lang="it-IT"/>
              <a:pPr/>
              <a:t>118</a:t>
            </a:fld>
            <a:endParaRPr lang="it-IT"/>
          </a:p>
        </p:txBody>
      </p:sp>
      <p:sp>
        <p:nvSpPr>
          <p:cNvPr id="23347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866F3398-BC86-A749-A5C0-8EC5F26A0931}" type="slidenum">
              <a:rPr lang="it-IT" sz="1200">
                <a:latin typeface="Calibri" charset="0"/>
              </a:rPr>
              <a:pPr algn="r">
                <a:buClrTx/>
                <a:buFontTx/>
                <a:buNone/>
              </a:pPr>
              <a:t>118</a:t>
            </a:fld>
            <a:endParaRPr lang="it-IT" sz="1200">
              <a:latin typeface="Calibri" charset="0"/>
            </a:endParaRPr>
          </a:p>
        </p:txBody>
      </p:sp>
      <p:sp>
        <p:nvSpPr>
          <p:cNvPr id="233474"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93FEBED-BD64-2143-9928-4EF65165AFAC}" type="slidenum">
              <a:rPr lang="it-IT" sz="1200">
                <a:latin typeface="Calibri" charset="0"/>
              </a:rPr>
              <a:pPr algn="r">
                <a:buClrTx/>
                <a:buFontTx/>
                <a:buNone/>
              </a:pPr>
              <a:t>118</a:t>
            </a:fld>
            <a:endParaRPr lang="it-IT" sz="1200">
              <a:latin typeface="Calibri" charset="0"/>
            </a:endParaRPr>
          </a:p>
        </p:txBody>
      </p:sp>
      <p:sp>
        <p:nvSpPr>
          <p:cNvPr id="233475"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3476"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3DAB40-4158-0547-AABB-B53086AC3DB5}" type="slidenum">
              <a:rPr lang="it-IT"/>
              <a:pPr/>
              <a:t>119</a:t>
            </a:fld>
            <a:endParaRPr lang="it-IT"/>
          </a:p>
        </p:txBody>
      </p:sp>
      <p:sp>
        <p:nvSpPr>
          <p:cNvPr id="23449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8612F0A-6F37-F14E-9691-D2F212D1CE0E}" type="slidenum">
              <a:rPr lang="it-IT" sz="1200">
                <a:latin typeface="Calibri" charset="0"/>
              </a:rPr>
              <a:pPr algn="r">
                <a:buClrTx/>
                <a:buFontTx/>
                <a:buNone/>
              </a:pPr>
              <a:t>119</a:t>
            </a:fld>
            <a:endParaRPr lang="it-IT" sz="1200">
              <a:latin typeface="Calibri" charset="0"/>
            </a:endParaRPr>
          </a:p>
        </p:txBody>
      </p:sp>
      <p:sp>
        <p:nvSpPr>
          <p:cNvPr id="234498"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1C225F5-C46C-FD45-B007-D4F27F4044EA}" type="slidenum">
              <a:rPr lang="it-IT" sz="1200">
                <a:latin typeface="Calibri" charset="0"/>
              </a:rPr>
              <a:pPr algn="r">
                <a:buClrTx/>
                <a:buFontTx/>
                <a:buNone/>
              </a:pPr>
              <a:t>119</a:t>
            </a:fld>
            <a:endParaRPr lang="it-IT" sz="1200">
              <a:latin typeface="Calibri" charset="0"/>
            </a:endParaRPr>
          </a:p>
        </p:txBody>
      </p:sp>
      <p:sp>
        <p:nvSpPr>
          <p:cNvPr id="234499"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4500"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97F0970-0E38-FE4F-8413-985E8D07683E}" type="slidenum">
              <a:rPr lang="it-IT"/>
              <a:pPr/>
              <a:t>120</a:t>
            </a:fld>
            <a:endParaRPr lang="it-IT"/>
          </a:p>
        </p:txBody>
      </p:sp>
      <p:sp>
        <p:nvSpPr>
          <p:cNvPr id="235521" name="Text Box 1"/>
          <p:cNvSpPr txBox="1">
            <a:spLocks noChangeArrowheads="1"/>
          </p:cNvSpPr>
          <p:nvPr/>
        </p:nvSpPr>
        <p:spPr bwMode="auto">
          <a:xfrm>
            <a:off x="3884613" y="8685213"/>
            <a:ext cx="2938462" cy="423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A4E52258-688C-4242-A765-AE60C94909EB}" type="slidenum">
              <a:rPr lang="it-IT" sz="1200">
                <a:latin typeface="Calibri" charset="0"/>
              </a:rPr>
              <a:pPr algn="r">
                <a:buClrTx/>
                <a:buFontTx/>
                <a:buNone/>
              </a:pPr>
              <a:t>120</a:t>
            </a:fld>
            <a:endParaRPr lang="it-IT" sz="1200">
              <a:latin typeface="Calibri" charset="0"/>
            </a:endParaRPr>
          </a:p>
        </p:txBody>
      </p:sp>
      <p:sp>
        <p:nvSpPr>
          <p:cNvPr id="235522" name="Text Box 2"/>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fld id="{9D7764C8-5A1E-0145-82BF-85C0178558AB}" type="slidenum">
              <a:rPr lang="it-IT">
                <a:solidFill>
                  <a:srgbClr val="FFFFFF"/>
                </a:solidFill>
                <a:cs typeface="ＭＳ Ｐゴシック" charset="0"/>
              </a:rPr>
              <a:pPr>
                <a:buClrTx/>
                <a:buFontTx/>
                <a:buNone/>
              </a:pPr>
              <a:t>120</a:t>
            </a:fld>
            <a:endParaRPr lang="it-IT">
              <a:solidFill>
                <a:srgbClr val="FFFFFF"/>
              </a:solidFill>
              <a:cs typeface="ＭＳ Ｐゴシック" charset="0"/>
            </a:endParaRPr>
          </a:p>
        </p:txBody>
      </p:sp>
      <p:sp>
        <p:nvSpPr>
          <p:cNvPr id="235523" name="Text Box 3"/>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24" name="Text Box 4"/>
          <p:cNvSpPr txBox="1">
            <a:spLocks noGrp="1" noChangeArrowheads="1"/>
          </p:cNvSpPr>
          <p:nvPr>
            <p:ph type="body" idx="1"/>
          </p:nvPr>
        </p:nvSpPr>
        <p:spPr bwMode="auto">
          <a:xfrm>
            <a:off x="685800" y="4343400"/>
            <a:ext cx="54848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F2A3CB4A-BB11-324A-B337-73D171525B52}" type="slidenum">
              <a:rPr lang="it-IT"/>
              <a:pPr/>
              <a:t>121</a:t>
            </a:fld>
            <a:endParaRPr lang="it-IT"/>
          </a:p>
        </p:txBody>
      </p:sp>
      <p:sp>
        <p:nvSpPr>
          <p:cNvPr id="15462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4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5462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9489F06-DD19-F24F-934A-F041CB0D99A9}" type="slidenum">
              <a:rPr lang="it-IT" sz="1200">
                <a:latin typeface="Calibri" charset="0"/>
              </a:rPr>
              <a:pPr algn="r">
                <a:buClrTx/>
                <a:buFontTx/>
                <a:buNone/>
              </a:pPr>
              <a:t>121</a:t>
            </a:fld>
            <a:endParaRPr lang="it-IT"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634398CB-799C-9042-91AA-C30235C42D1F}" type="slidenum">
              <a:rPr lang="it-IT"/>
              <a:pPr/>
              <a:t>12</a:t>
            </a:fld>
            <a:endParaRPr lang="it-IT"/>
          </a:p>
        </p:txBody>
      </p:sp>
      <p:sp>
        <p:nvSpPr>
          <p:cNvPr id="242689"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79BDC3C-FA0C-A24B-B805-5FFC53CE4548}" type="slidenum">
              <a:rPr lang="it-IT" sz="1200">
                <a:latin typeface="Calibri" charset="0"/>
              </a:rPr>
              <a:pPr algn="r">
                <a:buClrTx/>
                <a:buFontTx/>
                <a:buNone/>
              </a:pPr>
              <a:t>12</a:t>
            </a:fld>
            <a:endParaRPr lang="it-IT" sz="1200">
              <a:latin typeface="Calibri" charset="0"/>
            </a:endParaRPr>
          </a:p>
        </p:txBody>
      </p:sp>
      <p:sp>
        <p:nvSpPr>
          <p:cNvPr id="24269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269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63B55C55-E516-1C45-821A-B9D9F793C6E8}" type="slidenum">
              <a:rPr lang="it-IT"/>
              <a:pPr/>
              <a:t>122</a:t>
            </a:fld>
            <a:endParaRPr lang="it-IT"/>
          </a:p>
        </p:txBody>
      </p:sp>
      <p:sp>
        <p:nvSpPr>
          <p:cNvPr id="236545" name="Text Box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6546" name="Text Box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6F6B76CD-24E4-804F-B398-11F577EDD578}" type="slidenum">
              <a:rPr lang="it-IT"/>
              <a:pPr/>
              <a:t>123</a:t>
            </a:fld>
            <a:endParaRPr lang="it-IT"/>
          </a:p>
        </p:txBody>
      </p:sp>
      <p:sp>
        <p:nvSpPr>
          <p:cNvPr id="257025"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83D0B016-FFBA-AD44-9180-FC0A83F33B2B}" type="slidenum">
              <a:rPr lang="it-IT" sz="1200">
                <a:latin typeface="Calibri" charset="0"/>
              </a:rPr>
              <a:pPr algn="r">
                <a:buClrTx/>
                <a:buFontTx/>
                <a:buNone/>
              </a:pPr>
              <a:t>123</a:t>
            </a:fld>
            <a:endParaRPr lang="it-IT" sz="1200">
              <a:latin typeface="Calibri" charset="0"/>
            </a:endParaRPr>
          </a:p>
        </p:txBody>
      </p:sp>
      <p:sp>
        <p:nvSpPr>
          <p:cNvPr id="25702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702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24B265C-EE5A-CF43-AD66-F2BE8ED95057}" type="slidenum">
              <a:rPr lang="it-IT"/>
              <a:pPr/>
              <a:t>13</a:t>
            </a:fld>
            <a:endParaRPr lang="it-IT"/>
          </a:p>
        </p:txBody>
      </p:sp>
      <p:sp>
        <p:nvSpPr>
          <p:cNvPr id="244737"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847BA9C-DD51-7E43-A03E-92D218917B05}" type="slidenum">
              <a:rPr lang="it-IT" sz="1200">
                <a:latin typeface="Calibri" charset="0"/>
              </a:rPr>
              <a:pPr algn="r">
                <a:buClrTx/>
                <a:buFontTx/>
                <a:buNone/>
              </a:pPr>
              <a:t>13</a:t>
            </a:fld>
            <a:endParaRPr lang="it-IT" sz="1200">
              <a:latin typeface="Calibri" charset="0"/>
            </a:endParaRPr>
          </a:p>
        </p:txBody>
      </p:sp>
      <p:sp>
        <p:nvSpPr>
          <p:cNvPr id="244738"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AF3216B8-0E48-C040-B419-C234B328F456}" type="slidenum">
              <a:rPr lang="it-IT" sz="1200">
                <a:latin typeface="Calibri" charset="0"/>
              </a:rPr>
              <a:pPr algn="r">
                <a:buClrTx/>
                <a:buFontTx/>
                <a:buNone/>
              </a:pPr>
              <a:t>13</a:t>
            </a:fld>
            <a:endParaRPr lang="it-IT" sz="1200">
              <a:latin typeface="Calibri" charset="0"/>
            </a:endParaRPr>
          </a:p>
        </p:txBody>
      </p:sp>
      <p:sp>
        <p:nvSpPr>
          <p:cNvPr id="244739"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4740"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7E007E6D-D34C-D944-83E5-74A49DD2634A}" type="slidenum">
              <a:rPr lang="it-IT"/>
              <a:pPr/>
              <a:t>14</a:t>
            </a:fld>
            <a:endParaRPr lang="it-IT"/>
          </a:p>
        </p:txBody>
      </p:sp>
      <p:sp>
        <p:nvSpPr>
          <p:cNvPr id="133121"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3122"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9F177035-737E-514D-BC12-510454C0F324}" type="slidenum">
              <a:rPr lang="it-IT"/>
              <a:pPr/>
              <a:t>15</a:t>
            </a:fld>
            <a:endParaRPr lang="it-IT"/>
          </a:p>
        </p:txBody>
      </p:sp>
      <p:sp>
        <p:nvSpPr>
          <p:cNvPr id="13414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41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2B50C066-D2B9-F143-B05F-CB003BC02FD0}" type="slidenum">
              <a:rPr lang="it-IT"/>
              <a:pPr/>
              <a:t>16</a:t>
            </a:fld>
            <a:endParaRPr lang="it-IT"/>
          </a:p>
        </p:txBody>
      </p:sp>
      <p:sp>
        <p:nvSpPr>
          <p:cNvPr id="135169"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51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BC97A050-15F4-BC4B-AAED-6724C4E2C248}" type="slidenum">
              <a:rPr lang="it-IT"/>
              <a:pPr/>
              <a:t>17</a:t>
            </a:fld>
            <a:endParaRPr lang="it-IT"/>
          </a:p>
        </p:txBody>
      </p:sp>
      <p:sp>
        <p:nvSpPr>
          <p:cNvPr id="136193"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61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1499706D-7936-964A-A021-8506ADC9AF0A}" type="slidenum">
              <a:rPr lang="it-IT"/>
              <a:pPr/>
              <a:t>18</a:t>
            </a:fld>
            <a:endParaRPr lang="it-IT"/>
          </a:p>
        </p:txBody>
      </p:sp>
      <p:sp>
        <p:nvSpPr>
          <p:cNvPr id="13721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72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99F77EF3-EF0B-894C-AC75-C50F483D9CFA}" type="slidenum">
              <a:rPr lang="it-IT"/>
              <a:pPr/>
              <a:t>19</a:t>
            </a:fld>
            <a:endParaRPr lang="it-IT"/>
          </a:p>
        </p:txBody>
      </p:sp>
      <p:sp>
        <p:nvSpPr>
          <p:cNvPr id="138241"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A715273C-354F-C340-8BF5-ADE61555BDBF}" type="slidenum">
              <a:rPr lang="it-IT"/>
              <a:pPr/>
              <a:t>2</a:t>
            </a:fld>
            <a:endParaRPr lang="it-IT"/>
          </a:p>
        </p:txBody>
      </p:sp>
      <p:sp>
        <p:nvSpPr>
          <p:cNvPr id="13209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20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AE173A38-0E86-0943-B33D-FA5B6230F931}" type="slidenum">
              <a:rPr lang="it-IT"/>
              <a:pPr/>
              <a:t>20</a:t>
            </a:fld>
            <a:endParaRPr lang="it-IT"/>
          </a:p>
        </p:txBody>
      </p:sp>
      <p:sp>
        <p:nvSpPr>
          <p:cNvPr id="13926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92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277BC103-6532-6E4E-A717-16C08288756E}" type="slidenum">
              <a:rPr lang="it-IT"/>
              <a:pPr/>
              <a:t>21</a:t>
            </a:fld>
            <a:endParaRPr lang="it-IT"/>
          </a:p>
        </p:txBody>
      </p:sp>
      <p:sp>
        <p:nvSpPr>
          <p:cNvPr id="141313"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13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0FE0CE9F-DA93-A040-934D-AF23CAE3D280}" type="slidenum">
              <a:rPr lang="it-IT"/>
              <a:pPr/>
              <a:t>22</a:t>
            </a:fld>
            <a:endParaRPr lang="it-IT"/>
          </a:p>
        </p:txBody>
      </p:sp>
      <p:sp>
        <p:nvSpPr>
          <p:cNvPr id="14233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23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C2559F13-6D2E-0E41-94D9-3D6684334BD5}" type="slidenum">
              <a:rPr lang="it-IT"/>
              <a:pPr/>
              <a:t>23</a:t>
            </a:fld>
            <a:endParaRPr lang="it-IT"/>
          </a:p>
        </p:txBody>
      </p:sp>
      <p:sp>
        <p:nvSpPr>
          <p:cNvPr id="143361"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33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42807272-A6D7-B14A-BF57-49CBA6071616}" type="slidenum">
              <a:rPr lang="it-IT"/>
              <a:pPr/>
              <a:t>24</a:t>
            </a:fld>
            <a:endParaRPr lang="it-IT"/>
          </a:p>
        </p:txBody>
      </p:sp>
      <p:sp>
        <p:nvSpPr>
          <p:cNvPr id="145409"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84D24CCA-4F5C-5041-9759-13FC46201585}" type="slidenum">
              <a:rPr lang="it-IT" sz="1200">
                <a:latin typeface="Calibri" charset="0"/>
              </a:rPr>
              <a:pPr algn="r">
                <a:buClrTx/>
                <a:buFontTx/>
                <a:buNone/>
              </a:pPr>
              <a:t>24</a:t>
            </a:fld>
            <a:endParaRPr lang="it-IT" sz="1200">
              <a:latin typeface="Calibri" charset="0"/>
            </a:endParaRPr>
          </a:p>
        </p:txBody>
      </p:sp>
      <p:sp>
        <p:nvSpPr>
          <p:cNvPr id="14541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541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B9254D79-E623-974A-BF75-7533AA692C0A}" type="slidenum">
              <a:rPr lang="it-IT"/>
              <a:pPr/>
              <a:t>25</a:t>
            </a:fld>
            <a:endParaRPr lang="it-IT"/>
          </a:p>
        </p:txBody>
      </p:sp>
      <p:sp>
        <p:nvSpPr>
          <p:cNvPr id="146433"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0AE28E27-2D18-C143-8ABF-EC7ED3474054}" type="slidenum">
              <a:rPr lang="it-IT" sz="1200">
                <a:latin typeface="Calibri" charset="0"/>
              </a:rPr>
              <a:pPr algn="r">
                <a:buClrTx/>
                <a:buFontTx/>
                <a:buNone/>
              </a:pPr>
              <a:t>25</a:t>
            </a:fld>
            <a:endParaRPr lang="it-IT" sz="1200">
              <a:latin typeface="Calibri" charset="0"/>
            </a:endParaRPr>
          </a:p>
        </p:txBody>
      </p:sp>
      <p:sp>
        <p:nvSpPr>
          <p:cNvPr id="14643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643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04ABB4DE-C52C-5D4F-A338-68A14663466F}" type="slidenum">
              <a:rPr lang="it-IT"/>
              <a:pPr/>
              <a:t>26</a:t>
            </a:fld>
            <a:endParaRPr lang="it-IT"/>
          </a:p>
        </p:txBody>
      </p:sp>
      <p:sp>
        <p:nvSpPr>
          <p:cNvPr id="147457"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7A39DDEB-27FE-DE4A-9286-6F52911A443C}" type="slidenum">
              <a:rPr lang="it-IT" sz="1200">
                <a:latin typeface="Calibri" charset="0"/>
              </a:rPr>
              <a:pPr algn="r">
                <a:buClrTx/>
                <a:buFontTx/>
                <a:buNone/>
              </a:pPr>
              <a:t>26</a:t>
            </a:fld>
            <a:endParaRPr lang="it-IT" sz="1200">
              <a:latin typeface="Calibri" charset="0"/>
            </a:endParaRPr>
          </a:p>
        </p:txBody>
      </p:sp>
      <p:sp>
        <p:nvSpPr>
          <p:cNvPr id="147458" name="Text Box 2"/>
          <p:cNvSpPr txBox="1">
            <a:spLocks noGrp="1" noRot="1" noChangeAspect="1" noChangeArrowheads="1"/>
          </p:cNvSpPr>
          <p:nvPr>
            <p:ph type="sldImg"/>
          </p:nvPr>
        </p:nvSpPr>
        <p:spPr bwMode="auto">
          <a:xfrm>
            <a:off x="1144588" y="685800"/>
            <a:ext cx="4556125" cy="34163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7459" name="Text Box 3"/>
          <p:cNvSpPr txBox="1">
            <a:spLocks noGrp="1" noChangeArrowheads="1"/>
          </p:cNvSpPr>
          <p:nvPr>
            <p:ph type="body" idx="1"/>
          </p:nvPr>
        </p:nvSpPr>
        <p:spPr bwMode="auto">
          <a:xfrm>
            <a:off x="685800" y="4343400"/>
            <a:ext cx="5473700" cy="4102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169F28ED-5E9C-4747-9D3D-3CA09EE103D7}" type="slidenum">
              <a:rPr lang="it-IT"/>
              <a:pPr/>
              <a:t>27</a:t>
            </a:fld>
            <a:endParaRPr lang="it-IT"/>
          </a:p>
        </p:txBody>
      </p:sp>
      <p:sp>
        <p:nvSpPr>
          <p:cNvPr id="148481"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6720F7B3-797F-9943-B4B0-9581C6D3101A}" type="slidenum">
              <a:rPr lang="it-IT" sz="1200">
                <a:latin typeface="Calibri" charset="0"/>
              </a:rPr>
              <a:pPr algn="r">
                <a:buClrTx/>
                <a:buFontTx/>
                <a:buNone/>
              </a:pPr>
              <a:t>27</a:t>
            </a:fld>
            <a:endParaRPr lang="it-IT" sz="1200">
              <a:latin typeface="Calibri" charset="0"/>
            </a:endParaRPr>
          </a:p>
        </p:txBody>
      </p:sp>
      <p:sp>
        <p:nvSpPr>
          <p:cNvPr id="148482" name="Text Box 2"/>
          <p:cNvSpPr txBox="1">
            <a:spLocks noGrp="1" noRot="1" noChangeAspect="1" noChangeArrowheads="1"/>
          </p:cNvSpPr>
          <p:nvPr>
            <p:ph type="sldImg"/>
          </p:nvPr>
        </p:nvSpPr>
        <p:spPr bwMode="auto">
          <a:xfrm>
            <a:off x="1144588" y="685800"/>
            <a:ext cx="4556125" cy="34163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8483" name="Text Box 3"/>
          <p:cNvSpPr txBox="1">
            <a:spLocks noGrp="1" noChangeArrowheads="1"/>
          </p:cNvSpPr>
          <p:nvPr>
            <p:ph type="body" idx="1"/>
          </p:nvPr>
        </p:nvSpPr>
        <p:spPr bwMode="auto">
          <a:xfrm>
            <a:off x="685800" y="4343400"/>
            <a:ext cx="5473700" cy="4102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B648C969-ED35-D644-90E2-E27990B8AC69}" type="slidenum">
              <a:rPr lang="it-IT"/>
              <a:pPr/>
              <a:t>28</a:t>
            </a:fld>
            <a:endParaRPr lang="it-IT"/>
          </a:p>
        </p:txBody>
      </p:sp>
      <p:sp>
        <p:nvSpPr>
          <p:cNvPr id="149505"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0BEE46C-7020-B344-B1D0-956B0F7FBE8B}" type="slidenum">
              <a:rPr lang="it-IT" sz="1200">
                <a:latin typeface="Calibri" charset="0"/>
              </a:rPr>
              <a:pPr algn="r">
                <a:buClrTx/>
                <a:buFontTx/>
                <a:buNone/>
              </a:pPr>
              <a:t>28</a:t>
            </a:fld>
            <a:endParaRPr lang="it-IT" sz="1200">
              <a:latin typeface="Calibri" charset="0"/>
            </a:endParaRPr>
          </a:p>
        </p:txBody>
      </p:sp>
      <p:sp>
        <p:nvSpPr>
          <p:cNvPr id="149506" name="Text Box 2"/>
          <p:cNvSpPr txBox="1">
            <a:spLocks noGrp="1" noRot="1" noChangeAspect="1" noChangeArrowheads="1"/>
          </p:cNvSpPr>
          <p:nvPr>
            <p:ph type="sldImg"/>
          </p:nvPr>
        </p:nvSpPr>
        <p:spPr bwMode="auto">
          <a:xfrm>
            <a:off x="1144588" y="685800"/>
            <a:ext cx="4556125" cy="34163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9507" name="Text Box 3"/>
          <p:cNvSpPr txBox="1">
            <a:spLocks noGrp="1" noChangeArrowheads="1"/>
          </p:cNvSpPr>
          <p:nvPr>
            <p:ph type="body" idx="1"/>
          </p:nvPr>
        </p:nvSpPr>
        <p:spPr bwMode="auto">
          <a:xfrm>
            <a:off x="685800" y="4343400"/>
            <a:ext cx="5473700" cy="4102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5BBE27B8-7823-7F4E-A7A7-F6ED83838528}" type="slidenum">
              <a:rPr lang="it-IT"/>
              <a:pPr/>
              <a:t>29</a:t>
            </a:fld>
            <a:endParaRPr lang="it-IT"/>
          </a:p>
        </p:txBody>
      </p:sp>
      <p:sp>
        <p:nvSpPr>
          <p:cNvPr id="150529"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3FE63218-12AE-854B-8DFB-DF63077B26D2}" type="slidenum">
              <a:rPr lang="it-IT" sz="1200">
                <a:latin typeface="Calibri" charset="0"/>
              </a:rPr>
              <a:pPr algn="r">
                <a:buClrTx/>
                <a:buFontTx/>
                <a:buNone/>
              </a:pPr>
              <a:t>29</a:t>
            </a:fld>
            <a:endParaRPr lang="it-IT" sz="1200">
              <a:latin typeface="Calibri" charset="0"/>
            </a:endParaRPr>
          </a:p>
        </p:txBody>
      </p:sp>
      <p:sp>
        <p:nvSpPr>
          <p:cNvPr id="150530" name="Text Box 2"/>
          <p:cNvSpPr txBox="1">
            <a:spLocks noGrp="1" noRot="1" noChangeAspect="1" noChangeArrowheads="1"/>
          </p:cNvSpPr>
          <p:nvPr>
            <p:ph type="sldImg"/>
          </p:nvPr>
        </p:nvSpPr>
        <p:spPr bwMode="auto">
          <a:xfrm>
            <a:off x="1144588" y="685800"/>
            <a:ext cx="4556125" cy="34163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0531" name="Text Box 3"/>
          <p:cNvSpPr txBox="1">
            <a:spLocks noGrp="1" noChangeArrowheads="1"/>
          </p:cNvSpPr>
          <p:nvPr>
            <p:ph type="body" idx="1"/>
          </p:nvPr>
        </p:nvSpPr>
        <p:spPr bwMode="auto">
          <a:xfrm>
            <a:off x="685800" y="4343400"/>
            <a:ext cx="5473700" cy="4102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9F18C578-8A4E-F240-A7F8-E27F38D3AD21}" type="slidenum">
              <a:rPr lang="it-IT"/>
              <a:pPr/>
              <a:t>3</a:t>
            </a:fld>
            <a:endParaRPr lang="it-IT"/>
          </a:p>
        </p:txBody>
      </p:sp>
      <p:sp>
        <p:nvSpPr>
          <p:cNvPr id="15155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E9C1849-DF70-084F-9291-6224E3B81FD7}" type="slidenum">
              <a:rPr lang="it-IT" sz="1200">
                <a:latin typeface="Calibri" charset="0"/>
              </a:rPr>
              <a:pPr algn="r">
                <a:buClrTx/>
                <a:buFontTx/>
                <a:buNone/>
              </a:pPr>
              <a:t>3</a:t>
            </a:fld>
            <a:endParaRPr lang="it-IT" sz="1200">
              <a:latin typeface="Calibri" charset="0"/>
            </a:endParaRPr>
          </a:p>
        </p:txBody>
      </p:sp>
      <p:sp>
        <p:nvSpPr>
          <p:cNvPr id="15155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155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FFF3A040-EA72-A740-AFB7-78A261A7DC96}" type="slidenum">
              <a:rPr lang="it-IT"/>
              <a:pPr/>
              <a:t>30</a:t>
            </a:fld>
            <a:endParaRPr lang="it-IT"/>
          </a:p>
        </p:txBody>
      </p:sp>
      <p:sp>
        <p:nvSpPr>
          <p:cNvPr id="15257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6E38B230-041B-3242-A4C1-6C82D007A320}" type="slidenum">
              <a:rPr lang="it-IT" sz="1200">
                <a:latin typeface="Calibri" charset="0"/>
              </a:rPr>
              <a:pPr algn="r">
                <a:buClrTx/>
                <a:buFontTx/>
                <a:buNone/>
              </a:pPr>
              <a:t>30</a:t>
            </a:fld>
            <a:endParaRPr lang="it-IT" sz="1200">
              <a:latin typeface="Calibri" charset="0"/>
            </a:endParaRPr>
          </a:p>
        </p:txBody>
      </p:sp>
      <p:sp>
        <p:nvSpPr>
          <p:cNvPr id="15257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257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37E0E7A5-FD2C-434A-A722-18C881E61D79}" type="slidenum">
              <a:rPr lang="it-IT"/>
              <a:pPr/>
              <a:t>31</a:t>
            </a:fld>
            <a:endParaRPr lang="it-IT"/>
          </a:p>
        </p:txBody>
      </p:sp>
      <p:sp>
        <p:nvSpPr>
          <p:cNvPr id="15360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414283C-E70D-684C-88B0-0ACBB7B2B4A9}" type="slidenum">
              <a:rPr lang="it-IT" sz="1200">
                <a:latin typeface="Calibri" charset="0"/>
              </a:rPr>
              <a:pPr algn="r">
                <a:buClrTx/>
                <a:buFontTx/>
                <a:buNone/>
              </a:pPr>
              <a:t>31</a:t>
            </a:fld>
            <a:endParaRPr lang="it-IT" sz="1200">
              <a:latin typeface="Calibri" charset="0"/>
            </a:endParaRPr>
          </a:p>
        </p:txBody>
      </p:sp>
      <p:sp>
        <p:nvSpPr>
          <p:cNvPr id="153602"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3603"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8A0671FA-FBC7-F347-B019-4DDD4C3F7A0B}" type="slidenum">
              <a:rPr lang="it-IT"/>
              <a:pPr/>
              <a:t>32</a:t>
            </a:fld>
            <a:endParaRPr lang="it-IT"/>
          </a:p>
        </p:txBody>
      </p:sp>
      <p:sp>
        <p:nvSpPr>
          <p:cNvPr id="156673"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C80CFA47-69A1-0041-9B67-C320050497AA}" type="slidenum">
              <a:rPr lang="it-IT"/>
              <a:pPr/>
              <a:t>33</a:t>
            </a:fld>
            <a:endParaRPr lang="it-IT"/>
          </a:p>
        </p:txBody>
      </p:sp>
      <p:sp>
        <p:nvSpPr>
          <p:cNvPr id="157697"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99585C52-7882-CE4F-87FA-F77566453D55}" type="slidenum">
              <a:rPr lang="it-IT" sz="1200">
                <a:latin typeface="Calibri" charset="0"/>
              </a:rPr>
              <a:pPr algn="r">
                <a:buClrTx/>
                <a:buFontTx/>
                <a:buNone/>
              </a:pPr>
              <a:t>33</a:t>
            </a:fld>
            <a:endParaRPr lang="it-IT" sz="1200">
              <a:latin typeface="Calibri" charset="0"/>
            </a:endParaRPr>
          </a:p>
        </p:txBody>
      </p:sp>
      <p:sp>
        <p:nvSpPr>
          <p:cNvPr id="157698" name="Text Box 2"/>
          <p:cNvSpPr txBox="1">
            <a:spLocks noChangeArrowheads="1"/>
          </p:cNvSpPr>
          <p:nvPr/>
        </p:nvSpPr>
        <p:spPr bwMode="auto">
          <a:xfrm>
            <a:off x="3884613" y="8685213"/>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D99EA0E-79FE-AA45-885C-C3F90697154D}" type="slidenum">
              <a:rPr lang="it-IT" sz="1200"/>
              <a:pPr algn="r">
                <a:buClrTx/>
                <a:buFontTx/>
                <a:buNone/>
              </a:pPr>
              <a:t>33</a:t>
            </a:fld>
            <a:endParaRPr lang="it-IT" sz="1200"/>
          </a:p>
        </p:txBody>
      </p:sp>
      <p:sp>
        <p:nvSpPr>
          <p:cNvPr id="157699"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7700"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57701" name="Text Box 5"/>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2F300B4-BE3E-944F-A6C4-329BA63C09D6}" type="slidenum">
              <a:rPr lang="it-IT" sz="1200"/>
              <a:pPr algn="r">
                <a:buClrTx/>
                <a:buFontTx/>
                <a:buNone/>
              </a:pPr>
              <a:t>33</a:t>
            </a:fld>
            <a:endParaRPr lang="it-IT"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11"/>
          <p:cNvSpPr>
            <a:spLocks noGrp="1" noChangeArrowheads="1"/>
          </p:cNvSpPr>
          <p:nvPr>
            <p:ph type="sldNum"/>
          </p:nvPr>
        </p:nvSpPr>
        <p:spPr>
          <a:ln/>
        </p:spPr>
        <p:txBody>
          <a:bodyPr/>
          <a:lstStyle/>
          <a:p>
            <a:fld id="{61D4F86A-CE21-0144-875E-2CA21289C39F}" type="slidenum">
              <a:rPr lang="it-IT"/>
              <a:pPr/>
              <a:t>34</a:t>
            </a:fld>
            <a:endParaRPr lang="it-IT"/>
          </a:p>
        </p:txBody>
      </p:sp>
      <p:sp>
        <p:nvSpPr>
          <p:cNvPr id="158721"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E44436F-23A2-B044-88A6-BA92539A6717}" type="slidenum">
              <a:rPr lang="it-IT" sz="1200">
                <a:latin typeface="Calibri" charset="0"/>
              </a:rPr>
              <a:pPr algn="r">
                <a:buClrTx/>
                <a:buFontTx/>
                <a:buNone/>
              </a:pPr>
              <a:t>34</a:t>
            </a:fld>
            <a:endParaRPr lang="it-IT" sz="1200">
              <a:latin typeface="Calibri" charset="0"/>
            </a:endParaRPr>
          </a:p>
        </p:txBody>
      </p:sp>
      <p:sp>
        <p:nvSpPr>
          <p:cNvPr id="158722" name="Text Box 2"/>
          <p:cNvSpPr txBox="1">
            <a:spLocks noChangeArrowheads="1"/>
          </p:cNvSpPr>
          <p:nvPr/>
        </p:nvSpPr>
        <p:spPr bwMode="auto">
          <a:xfrm>
            <a:off x="3884613" y="8685213"/>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3FD9B7A-9DE8-0A47-993B-B3FC51CBB4C7}" type="slidenum">
              <a:rPr lang="it-IT" sz="1200">
                <a:latin typeface="Calibri" charset="0"/>
              </a:rPr>
              <a:pPr algn="r">
                <a:buClrTx/>
                <a:buFontTx/>
                <a:buNone/>
              </a:pPr>
              <a:t>34</a:t>
            </a:fld>
            <a:endParaRPr lang="it-IT" sz="1200">
              <a:latin typeface="Calibri" charset="0"/>
            </a:endParaRPr>
          </a:p>
        </p:txBody>
      </p:sp>
      <p:sp>
        <p:nvSpPr>
          <p:cNvPr id="158723" name="Text Box 3"/>
          <p:cNvSpPr txBox="1">
            <a:spLocks noChangeArrowheads="1"/>
          </p:cNvSpPr>
          <p:nvPr/>
        </p:nvSpPr>
        <p:spPr bwMode="auto">
          <a:xfrm>
            <a:off x="3884613" y="8685213"/>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62414A70-A301-4842-8F05-6F84795684EC}" type="slidenum">
              <a:rPr lang="it-IT" sz="1200"/>
              <a:pPr algn="r">
                <a:buClrTx/>
                <a:buFontTx/>
                <a:buNone/>
              </a:pPr>
              <a:t>34</a:t>
            </a:fld>
            <a:endParaRPr lang="it-IT" sz="1200"/>
          </a:p>
        </p:txBody>
      </p:sp>
      <p:sp>
        <p:nvSpPr>
          <p:cNvPr id="158724" name="Text Box 4"/>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8725" name="Text Box 5"/>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58726" name="Text Box 6"/>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042C5D2-EEC0-4B46-9661-46AE692BCE6F}" type="slidenum">
              <a:rPr lang="it-IT" sz="1200"/>
              <a:pPr algn="r">
                <a:buClrTx/>
                <a:buFontTx/>
                <a:buNone/>
              </a:pPr>
              <a:t>34</a:t>
            </a:fld>
            <a:endParaRPr lang="it-IT"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26A7EAA8-DB4E-B246-8B32-65E33D5AA3B0}" type="slidenum">
              <a:rPr lang="it-IT"/>
              <a:pPr/>
              <a:t>35</a:t>
            </a:fld>
            <a:endParaRPr lang="it-IT"/>
          </a:p>
        </p:txBody>
      </p:sp>
      <p:sp>
        <p:nvSpPr>
          <p:cNvPr id="164865"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A5D8E411-33FB-EA44-998A-1CACBCDE45AB}" type="slidenum">
              <a:rPr lang="it-IT" sz="1200">
                <a:latin typeface="Calibri" charset="0"/>
              </a:rPr>
              <a:pPr algn="r">
                <a:buClrTx/>
                <a:buFontTx/>
                <a:buNone/>
              </a:pPr>
              <a:t>35</a:t>
            </a:fld>
            <a:endParaRPr lang="it-IT" sz="1200">
              <a:latin typeface="Calibri" charset="0"/>
            </a:endParaRPr>
          </a:p>
        </p:txBody>
      </p:sp>
      <p:sp>
        <p:nvSpPr>
          <p:cNvPr id="16486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486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ED639655-AA10-8C4B-B536-84C3F957BE94}" type="slidenum">
              <a:rPr lang="it-IT"/>
              <a:pPr/>
              <a:t>36</a:t>
            </a:fld>
            <a:endParaRPr lang="it-IT"/>
          </a:p>
        </p:txBody>
      </p:sp>
      <p:sp>
        <p:nvSpPr>
          <p:cNvPr id="165889"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250D93C-BA7B-3B46-82B9-CC592A6FD79E}" type="slidenum">
              <a:rPr lang="it-IT" sz="1200">
                <a:latin typeface="Calibri" charset="0"/>
              </a:rPr>
              <a:pPr algn="r">
                <a:buClrTx/>
                <a:buFontTx/>
                <a:buNone/>
              </a:pPr>
              <a:t>36</a:t>
            </a:fld>
            <a:endParaRPr lang="it-IT" sz="1200">
              <a:latin typeface="Calibri" charset="0"/>
            </a:endParaRPr>
          </a:p>
        </p:txBody>
      </p:sp>
      <p:sp>
        <p:nvSpPr>
          <p:cNvPr id="16589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589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EC1E5E9D-62BC-4143-96BC-FDA778BC92DC}" type="slidenum">
              <a:rPr lang="it-IT"/>
              <a:pPr/>
              <a:t>37</a:t>
            </a:fld>
            <a:endParaRPr lang="it-IT"/>
          </a:p>
        </p:txBody>
      </p:sp>
      <p:sp>
        <p:nvSpPr>
          <p:cNvPr id="166913"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9C6DA3E7-338E-E54C-A1C8-72305D88322A}" type="slidenum">
              <a:rPr lang="it-IT" sz="1200">
                <a:latin typeface="Calibri" charset="0"/>
              </a:rPr>
              <a:pPr algn="r">
                <a:buClrTx/>
                <a:buFontTx/>
                <a:buNone/>
              </a:pPr>
              <a:t>37</a:t>
            </a:fld>
            <a:endParaRPr lang="it-IT" sz="1200">
              <a:latin typeface="Calibri" charset="0"/>
            </a:endParaRPr>
          </a:p>
        </p:txBody>
      </p:sp>
      <p:sp>
        <p:nvSpPr>
          <p:cNvPr id="16691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691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2B05FE7-71ED-604F-80CB-E3D37C97AB7F}" type="slidenum">
              <a:rPr lang="it-IT"/>
              <a:pPr/>
              <a:t>38</a:t>
            </a:fld>
            <a:endParaRPr lang="it-IT"/>
          </a:p>
        </p:txBody>
      </p:sp>
      <p:sp>
        <p:nvSpPr>
          <p:cNvPr id="167937"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A30FFE7C-020B-1042-A7BA-05F408051899}" type="slidenum">
              <a:rPr lang="it-IT" sz="1200">
                <a:latin typeface="Calibri" charset="0"/>
              </a:rPr>
              <a:pPr algn="r">
                <a:buClrTx/>
                <a:buFontTx/>
                <a:buNone/>
              </a:pPr>
              <a:t>38</a:t>
            </a:fld>
            <a:endParaRPr lang="it-IT" sz="1200">
              <a:latin typeface="Calibri" charset="0"/>
            </a:endParaRPr>
          </a:p>
        </p:txBody>
      </p:sp>
      <p:sp>
        <p:nvSpPr>
          <p:cNvPr id="167938"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fld id="{6A3577C7-33FE-7F4C-B1E0-426B7AE9AC48}" type="slidenum">
              <a:rPr lang="it-IT" sz="1200"/>
              <a:pPr>
                <a:buClrTx/>
                <a:buFontTx/>
                <a:buNone/>
              </a:pPr>
              <a:t>38</a:t>
            </a:fld>
            <a:endParaRPr lang="it-IT" sz="1200"/>
          </a:p>
        </p:txBody>
      </p:sp>
      <p:sp>
        <p:nvSpPr>
          <p:cNvPr id="167939" name="Text Box 3"/>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7940" name="Text Box 4"/>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F289678E-433C-E14C-8579-A26781033C0B}" type="slidenum">
              <a:rPr lang="it-IT"/>
              <a:pPr/>
              <a:t>39</a:t>
            </a:fld>
            <a:endParaRPr lang="it-IT"/>
          </a:p>
        </p:txBody>
      </p:sp>
      <p:sp>
        <p:nvSpPr>
          <p:cNvPr id="168961"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9DBB76B-7FD7-0A45-A01C-4197AB483ABA}" type="slidenum">
              <a:rPr lang="it-IT" sz="1200">
                <a:latin typeface="Calibri" charset="0"/>
              </a:rPr>
              <a:pPr algn="r">
                <a:buClrTx/>
                <a:buFontTx/>
                <a:buNone/>
              </a:pPr>
              <a:t>39</a:t>
            </a:fld>
            <a:endParaRPr lang="it-IT" sz="1200">
              <a:latin typeface="Calibri" charset="0"/>
            </a:endParaRPr>
          </a:p>
        </p:txBody>
      </p:sp>
      <p:sp>
        <p:nvSpPr>
          <p:cNvPr id="168962"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8963"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69A9350E-227B-F94B-919B-B5DC2F9EB2AA}" type="slidenum">
              <a:rPr lang="it-IT"/>
              <a:pPr/>
              <a:t>4</a:t>
            </a:fld>
            <a:endParaRPr lang="it-IT"/>
          </a:p>
        </p:txBody>
      </p:sp>
      <p:sp>
        <p:nvSpPr>
          <p:cNvPr id="15564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7C95B9B5-7ED6-E34E-8409-72A6EBE5CF1C}" type="slidenum">
              <a:rPr lang="it-IT" sz="1200">
                <a:latin typeface="Calibri" charset="0"/>
              </a:rPr>
              <a:pPr algn="r">
                <a:buClrTx/>
                <a:buFontTx/>
                <a:buNone/>
              </a:pPr>
              <a:t>4</a:t>
            </a:fld>
            <a:endParaRPr lang="it-IT" sz="1200">
              <a:latin typeface="Calibri" charset="0"/>
            </a:endParaRPr>
          </a:p>
        </p:txBody>
      </p:sp>
      <p:sp>
        <p:nvSpPr>
          <p:cNvPr id="15565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565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A2684436-81F1-444B-ADE8-EE240563E9FE}" type="slidenum">
              <a:rPr lang="it-IT"/>
              <a:pPr/>
              <a:t>40</a:t>
            </a:fld>
            <a:endParaRPr lang="it-IT"/>
          </a:p>
        </p:txBody>
      </p:sp>
      <p:sp>
        <p:nvSpPr>
          <p:cNvPr id="169985"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7225F995-3D14-4B48-8106-ED174DC05FD4}" type="slidenum">
              <a:rPr lang="it-IT" sz="1200">
                <a:latin typeface="Calibri" charset="0"/>
              </a:rPr>
              <a:pPr algn="r">
                <a:buClrTx/>
                <a:buFontTx/>
                <a:buNone/>
              </a:pPr>
              <a:t>40</a:t>
            </a:fld>
            <a:endParaRPr lang="it-IT" sz="1200">
              <a:latin typeface="Calibri" charset="0"/>
            </a:endParaRPr>
          </a:p>
        </p:txBody>
      </p:sp>
      <p:sp>
        <p:nvSpPr>
          <p:cNvPr id="16998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998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3C1C3D24-1F0D-FE40-98C9-EB03EAC30DDE}" type="slidenum">
              <a:rPr lang="it-IT"/>
              <a:pPr/>
              <a:t>41</a:t>
            </a:fld>
            <a:endParaRPr lang="it-IT"/>
          </a:p>
        </p:txBody>
      </p:sp>
      <p:sp>
        <p:nvSpPr>
          <p:cNvPr id="171009"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1010"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C2AC2FB7-1065-8B43-AB7D-0DDE608140CA}" type="slidenum">
              <a:rPr lang="it-IT"/>
              <a:pPr/>
              <a:t>42</a:t>
            </a:fld>
            <a:endParaRPr lang="it-IT"/>
          </a:p>
        </p:txBody>
      </p:sp>
      <p:sp>
        <p:nvSpPr>
          <p:cNvPr id="172033"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2034"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F32CEEA3-BCC4-1E46-8A50-9442085728CF}" type="slidenum">
              <a:rPr lang="it-IT"/>
              <a:pPr/>
              <a:t>43</a:t>
            </a:fld>
            <a:endParaRPr lang="it-IT"/>
          </a:p>
        </p:txBody>
      </p:sp>
      <p:sp>
        <p:nvSpPr>
          <p:cNvPr id="173057"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3058"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1866E550-8D6C-C948-8807-6343CB635CFE}" type="slidenum">
              <a:rPr lang="it-IT"/>
              <a:pPr/>
              <a:t>44</a:t>
            </a:fld>
            <a:endParaRPr lang="it-IT"/>
          </a:p>
        </p:txBody>
      </p:sp>
      <p:sp>
        <p:nvSpPr>
          <p:cNvPr id="174081"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082"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3CF5533B-A8CB-1047-A5B9-35D80D670E3A}" type="slidenum">
              <a:rPr lang="it-IT"/>
              <a:pPr/>
              <a:t>45</a:t>
            </a:fld>
            <a:endParaRPr lang="it-IT"/>
          </a:p>
        </p:txBody>
      </p:sp>
      <p:sp>
        <p:nvSpPr>
          <p:cNvPr id="175105"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5106"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718C69E1-112F-FC4E-89D2-122BD9BC66D3}" type="slidenum">
              <a:rPr lang="it-IT"/>
              <a:pPr/>
              <a:t>46</a:t>
            </a:fld>
            <a:endParaRPr lang="it-IT"/>
          </a:p>
        </p:txBody>
      </p:sp>
      <p:sp>
        <p:nvSpPr>
          <p:cNvPr id="176129"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6130"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17277941-F94D-4C4A-8F0E-C18C67CDEE75}" type="slidenum">
              <a:rPr lang="it-IT"/>
              <a:pPr/>
              <a:t>47</a:t>
            </a:fld>
            <a:endParaRPr lang="it-IT"/>
          </a:p>
        </p:txBody>
      </p:sp>
      <p:sp>
        <p:nvSpPr>
          <p:cNvPr id="177153"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7154"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4CFB0CCF-D501-B04A-9937-26461EC62809}" type="slidenum">
              <a:rPr lang="it-IT"/>
              <a:pPr/>
              <a:t>48</a:t>
            </a:fld>
            <a:endParaRPr lang="it-IT"/>
          </a:p>
        </p:txBody>
      </p:sp>
      <p:sp>
        <p:nvSpPr>
          <p:cNvPr id="178177"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E92A094-C3E1-0B49-9C77-138DC2F9CFE0}" type="slidenum">
              <a:rPr lang="it-IT" sz="1200">
                <a:latin typeface="Calibri" charset="0"/>
              </a:rPr>
              <a:pPr algn="r">
                <a:buClrTx/>
                <a:buFontTx/>
                <a:buNone/>
              </a:pPr>
              <a:t>48</a:t>
            </a:fld>
            <a:endParaRPr lang="it-IT" sz="1200">
              <a:latin typeface="Calibri" charset="0"/>
            </a:endParaRPr>
          </a:p>
        </p:txBody>
      </p:sp>
      <p:sp>
        <p:nvSpPr>
          <p:cNvPr id="17817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817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F625AE7-78F1-BB46-A9F5-9E1F551CF412}" type="slidenum">
              <a:rPr lang="it-IT"/>
              <a:pPr/>
              <a:t>49</a:t>
            </a:fld>
            <a:endParaRPr lang="it-IT"/>
          </a:p>
        </p:txBody>
      </p:sp>
      <p:sp>
        <p:nvSpPr>
          <p:cNvPr id="245761"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530BA86-68E7-A643-A6A3-5D68948ADFC3}" type="slidenum">
              <a:rPr lang="it-IT" sz="1200">
                <a:latin typeface="Calibri" charset="0"/>
              </a:rPr>
              <a:pPr algn="r">
                <a:buClrTx/>
                <a:buFontTx/>
                <a:buNone/>
              </a:pPr>
              <a:t>49</a:t>
            </a:fld>
            <a:endParaRPr lang="it-IT" sz="1200">
              <a:latin typeface="Calibri" charset="0"/>
            </a:endParaRPr>
          </a:p>
        </p:txBody>
      </p:sp>
      <p:sp>
        <p:nvSpPr>
          <p:cNvPr id="245762" name="Text Box 2"/>
          <p:cNvSpPr txBox="1">
            <a:spLocks noChangeArrowheads="1"/>
          </p:cNvSpPr>
          <p:nvPr/>
        </p:nvSpPr>
        <p:spPr bwMode="auto">
          <a:xfrm>
            <a:off x="3884613" y="8685213"/>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8ADFDEEE-AE09-3D4C-A9C6-56B4F29CB274}" type="slidenum">
              <a:rPr lang="it-IT" sz="1200">
                <a:latin typeface="Calibri" charset="0"/>
              </a:rPr>
              <a:pPr algn="r">
                <a:buClrTx/>
                <a:buFontTx/>
                <a:buNone/>
              </a:pPr>
              <a:t>49</a:t>
            </a:fld>
            <a:endParaRPr lang="it-IT" sz="1200">
              <a:latin typeface="Calibri" charset="0"/>
            </a:endParaRPr>
          </a:p>
        </p:txBody>
      </p:sp>
      <p:sp>
        <p:nvSpPr>
          <p:cNvPr id="245763"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64"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A13885CA-FF61-2F4E-8494-1FE189C23776}" type="slidenum">
              <a:rPr lang="it-IT"/>
              <a:pPr/>
              <a:t>5</a:t>
            </a:fld>
            <a:endParaRPr lang="it-IT"/>
          </a:p>
        </p:txBody>
      </p:sp>
      <p:sp>
        <p:nvSpPr>
          <p:cNvPr id="140289"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02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B73F89F1-4AA2-5F45-9DB3-E15663D1FA5A}" type="slidenum">
              <a:rPr lang="it-IT"/>
              <a:pPr/>
              <a:t>50</a:t>
            </a:fld>
            <a:endParaRPr lang="it-IT"/>
          </a:p>
        </p:txBody>
      </p:sp>
      <p:sp>
        <p:nvSpPr>
          <p:cNvPr id="246785"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76C65C6E-103E-2D43-A068-4F7250113BE9}" type="slidenum">
              <a:rPr lang="it-IT" sz="1200">
                <a:latin typeface="Calibri" charset="0"/>
              </a:rPr>
              <a:pPr algn="r">
                <a:buClrTx/>
                <a:buFontTx/>
                <a:buNone/>
              </a:pPr>
              <a:t>50</a:t>
            </a:fld>
            <a:endParaRPr lang="it-IT" sz="1200">
              <a:latin typeface="Calibri" charset="0"/>
            </a:endParaRPr>
          </a:p>
        </p:txBody>
      </p:sp>
      <p:sp>
        <p:nvSpPr>
          <p:cNvPr id="24678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678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E09F7AFF-FE3E-344B-ADA9-CC9F38D9F3E3}" type="slidenum">
              <a:rPr lang="it-IT"/>
              <a:pPr/>
              <a:t>51</a:t>
            </a:fld>
            <a:endParaRPr lang="it-IT"/>
          </a:p>
        </p:txBody>
      </p:sp>
      <p:sp>
        <p:nvSpPr>
          <p:cNvPr id="247809"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5C15EDC-AEE0-FC45-B759-D2EB7D939168}" type="slidenum">
              <a:rPr lang="it-IT" sz="1200">
                <a:latin typeface="Calibri" charset="0"/>
              </a:rPr>
              <a:pPr algn="r">
                <a:buClrTx/>
                <a:buFontTx/>
                <a:buNone/>
              </a:pPr>
              <a:t>51</a:t>
            </a:fld>
            <a:endParaRPr lang="it-IT" sz="1200">
              <a:latin typeface="Calibri" charset="0"/>
            </a:endParaRPr>
          </a:p>
        </p:txBody>
      </p:sp>
      <p:sp>
        <p:nvSpPr>
          <p:cNvPr id="24781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781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E42EA2AB-7AFF-E044-B5D2-273E10F28999}" type="slidenum">
              <a:rPr lang="it-IT"/>
              <a:pPr/>
              <a:t>52</a:t>
            </a:fld>
            <a:endParaRPr lang="it-IT"/>
          </a:p>
        </p:txBody>
      </p:sp>
      <p:sp>
        <p:nvSpPr>
          <p:cNvPr id="248833"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1584CF13-9834-884D-A036-9E65305C01A8}" type="slidenum">
              <a:rPr lang="it-IT" sz="1200">
                <a:latin typeface="Calibri" charset="0"/>
              </a:rPr>
              <a:pPr algn="r">
                <a:buClrTx/>
                <a:buFontTx/>
                <a:buNone/>
              </a:pPr>
              <a:t>52</a:t>
            </a:fld>
            <a:endParaRPr lang="it-IT" sz="1200">
              <a:latin typeface="Calibri" charset="0"/>
            </a:endParaRPr>
          </a:p>
        </p:txBody>
      </p:sp>
      <p:sp>
        <p:nvSpPr>
          <p:cNvPr id="24883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883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9EBD6C79-DF63-5D41-8192-AA555154B973}" type="slidenum">
              <a:rPr lang="it-IT"/>
              <a:pPr/>
              <a:t>53</a:t>
            </a:fld>
            <a:endParaRPr lang="it-IT"/>
          </a:p>
        </p:txBody>
      </p:sp>
      <p:sp>
        <p:nvSpPr>
          <p:cNvPr id="249857"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AB342C15-E6B4-7240-95C4-E99F424E9142}" type="slidenum">
              <a:rPr lang="it-IT" sz="1200">
                <a:latin typeface="Calibri" charset="0"/>
              </a:rPr>
              <a:pPr algn="r">
                <a:buClrTx/>
                <a:buFontTx/>
                <a:buNone/>
              </a:pPr>
              <a:t>53</a:t>
            </a:fld>
            <a:endParaRPr lang="it-IT" sz="1200">
              <a:latin typeface="Calibri" charset="0"/>
            </a:endParaRPr>
          </a:p>
        </p:txBody>
      </p:sp>
      <p:sp>
        <p:nvSpPr>
          <p:cNvPr id="24985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985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B063862E-CC04-E64B-BAF7-A07034D45682}" type="slidenum">
              <a:rPr lang="it-IT"/>
              <a:pPr/>
              <a:t>54</a:t>
            </a:fld>
            <a:endParaRPr lang="it-IT"/>
          </a:p>
        </p:txBody>
      </p:sp>
      <p:sp>
        <p:nvSpPr>
          <p:cNvPr id="250881"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13B331FC-C0D8-014A-A738-A86AECC20D20}" type="slidenum">
              <a:rPr lang="it-IT" sz="1200">
                <a:latin typeface="Calibri" charset="0"/>
              </a:rPr>
              <a:pPr algn="r">
                <a:buClrTx/>
                <a:buFontTx/>
                <a:buNone/>
              </a:pPr>
              <a:t>54</a:t>
            </a:fld>
            <a:endParaRPr lang="it-IT" sz="1200">
              <a:latin typeface="Calibri" charset="0"/>
            </a:endParaRPr>
          </a:p>
        </p:txBody>
      </p:sp>
      <p:sp>
        <p:nvSpPr>
          <p:cNvPr id="250882"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0883"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80144923-F0C4-D54C-BF6C-30151A72506C}" type="slidenum">
              <a:rPr lang="it-IT"/>
              <a:pPr/>
              <a:t>55</a:t>
            </a:fld>
            <a:endParaRPr lang="it-IT"/>
          </a:p>
        </p:txBody>
      </p:sp>
      <p:sp>
        <p:nvSpPr>
          <p:cNvPr id="251905"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48E181A-437D-CB41-BBEF-5FE7A80BA7BE}" type="slidenum">
              <a:rPr lang="it-IT" sz="1200">
                <a:latin typeface="Calibri" charset="0"/>
              </a:rPr>
              <a:pPr algn="r">
                <a:buClrTx/>
                <a:buFontTx/>
                <a:buNone/>
              </a:pPr>
              <a:t>55</a:t>
            </a:fld>
            <a:endParaRPr lang="it-IT" sz="1200">
              <a:latin typeface="Calibri" charset="0"/>
            </a:endParaRPr>
          </a:p>
        </p:txBody>
      </p:sp>
      <p:sp>
        <p:nvSpPr>
          <p:cNvPr id="25190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190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DEB7B863-C056-5E44-989C-AC4DF3E31E16}" type="slidenum">
              <a:rPr lang="it-IT"/>
              <a:pPr/>
              <a:t>56</a:t>
            </a:fld>
            <a:endParaRPr lang="it-IT"/>
          </a:p>
        </p:txBody>
      </p:sp>
      <p:sp>
        <p:nvSpPr>
          <p:cNvPr id="252929"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4973B8D8-99AC-BD4F-AF2D-6E3A7E8AC311}" type="slidenum">
              <a:rPr lang="it-IT" sz="1200">
                <a:latin typeface="Calibri" charset="0"/>
              </a:rPr>
              <a:pPr algn="r">
                <a:buClrTx/>
                <a:buFontTx/>
                <a:buNone/>
              </a:pPr>
              <a:t>56</a:t>
            </a:fld>
            <a:endParaRPr lang="it-IT" sz="1200">
              <a:latin typeface="Calibri" charset="0"/>
            </a:endParaRPr>
          </a:p>
        </p:txBody>
      </p:sp>
      <p:sp>
        <p:nvSpPr>
          <p:cNvPr id="25293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293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8768FC79-B8CA-4A4D-BF49-F6614683C229}" type="slidenum">
              <a:rPr lang="it-IT"/>
              <a:pPr/>
              <a:t>57</a:t>
            </a:fld>
            <a:endParaRPr lang="it-IT"/>
          </a:p>
        </p:txBody>
      </p:sp>
      <p:sp>
        <p:nvSpPr>
          <p:cNvPr id="253953"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CB99F6DD-18F4-C247-BFA7-597EEBAD5B60}" type="slidenum">
              <a:rPr lang="it-IT" sz="1200">
                <a:latin typeface="Calibri" charset="0"/>
              </a:rPr>
              <a:pPr algn="r">
                <a:buClrTx/>
                <a:buFontTx/>
                <a:buNone/>
              </a:pPr>
              <a:t>57</a:t>
            </a:fld>
            <a:endParaRPr lang="it-IT" sz="1200">
              <a:latin typeface="Calibri" charset="0"/>
            </a:endParaRPr>
          </a:p>
        </p:txBody>
      </p:sp>
      <p:sp>
        <p:nvSpPr>
          <p:cNvPr id="25395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395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EB7170BD-C47B-0643-AE5C-0B4820B3702B}" type="slidenum">
              <a:rPr lang="it-IT"/>
              <a:pPr/>
              <a:t>58</a:t>
            </a:fld>
            <a:endParaRPr lang="it-IT"/>
          </a:p>
        </p:txBody>
      </p:sp>
      <p:sp>
        <p:nvSpPr>
          <p:cNvPr id="254977"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10BF6E0-82DC-CE45-946A-5E6CB4E6E814}" type="slidenum">
              <a:rPr lang="it-IT" sz="1200">
                <a:latin typeface="Calibri" charset="0"/>
              </a:rPr>
              <a:pPr algn="r">
                <a:buClrTx/>
                <a:buFontTx/>
                <a:buNone/>
              </a:pPr>
              <a:t>58</a:t>
            </a:fld>
            <a:endParaRPr lang="it-IT" sz="1200">
              <a:latin typeface="Calibri" charset="0"/>
            </a:endParaRPr>
          </a:p>
        </p:txBody>
      </p:sp>
      <p:sp>
        <p:nvSpPr>
          <p:cNvPr id="25497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497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EB69DC9B-E0A2-1843-94D8-7BD068D3ED66}" type="slidenum">
              <a:rPr lang="it-IT"/>
              <a:pPr/>
              <a:t>59</a:t>
            </a:fld>
            <a:endParaRPr lang="it-IT"/>
          </a:p>
        </p:txBody>
      </p:sp>
      <p:sp>
        <p:nvSpPr>
          <p:cNvPr id="256001"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97CDBB97-98DF-7E4E-BBBA-7D0ABB105942}" type="slidenum">
              <a:rPr lang="it-IT" sz="1200">
                <a:latin typeface="Calibri" charset="0"/>
              </a:rPr>
              <a:pPr algn="r">
                <a:buClrTx/>
                <a:buFontTx/>
                <a:buNone/>
              </a:pPr>
              <a:t>59</a:t>
            </a:fld>
            <a:endParaRPr lang="it-IT" sz="1200">
              <a:latin typeface="Calibri" charset="0"/>
            </a:endParaRPr>
          </a:p>
        </p:txBody>
      </p:sp>
      <p:sp>
        <p:nvSpPr>
          <p:cNvPr id="256002"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03"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B49EBD-0092-A145-9B5F-86D7D1B86DBE}" type="slidenum">
              <a:rPr lang="it-IT"/>
              <a:pPr/>
              <a:t>6</a:t>
            </a:fld>
            <a:endParaRPr lang="it-IT"/>
          </a:p>
        </p:txBody>
      </p:sp>
      <p:sp>
        <p:nvSpPr>
          <p:cNvPr id="144385" name="Text Box 1"/>
          <p:cNvSpPr txBox="1">
            <a:spLocks noChangeArrowheads="1"/>
          </p:cNvSpPr>
          <p:nvPr/>
        </p:nvSpPr>
        <p:spPr bwMode="auto">
          <a:xfrm>
            <a:off x="3886200" y="8686800"/>
            <a:ext cx="29622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0E1C300F-8829-2C4B-BDBB-26FF1D754057}" type="slidenum">
              <a:rPr lang="it-IT" sz="1200"/>
              <a:pPr algn="r">
                <a:buClrTx/>
                <a:buFontTx/>
                <a:buNone/>
              </a:pPr>
              <a:t>6</a:t>
            </a:fld>
            <a:endParaRPr lang="it-IT" sz="1200"/>
          </a:p>
        </p:txBody>
      </p:sp>
      <p:sp>
        <p:nvSpPr>
          <p:cNvPr id="144386"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79432DB-47EE-5C4D-AEB1-94FAE5150D88}" type="slidenum">
              <a:rPr lang="it-IT" sz="1200"/>
              <a:pPr algn="r">
                <a:buClrTx/>
                <a:buFontTx/>
                <a:buNone/>
              </a:pPr>
              <a:t>6</a:t>
            </a:fld>
            <a:endParaRPr lang="it-IT" sz="1200"/>
          </a:p>
        </p:txBody>
      </p:sp>
      <p:sp>
        <p:nvSpPr>
          <p:cNvPr id="144387"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4388"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373A7057-EFDB-F84A-AEF9-D57ED4170317}" type="slidenum">
              <a:rPr lang="it-IT"/>
              <a:pPr/>
              <a:t>60</a:t>
            </a:fld>
            <a:endParaRPr lang="it-IT"/>
          </a:p>
        </p:txBody>
      </p:sp>
      <p:sp>
        <p:nvSpPr>
          <p:cNvPr id="179201"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190A877-ED57-3E40-9E49-A45A3A5E349A}" type="slidenum">
              <a:rPr lang="it-IT" sz="1200">
                <a:latin typeface="Calibri" charset="0"/>
              </a:rPr>
              <a:pPr algn="r">
                <a:buClrTx/>
                <a:buFontTx/>
                <a:buNone/>
              </a:pPr>
              <a:t>60</a:t>
            </a:fld>
            <a:endParaRPr lang="it-IT" sz="1200">
              <a:latin typeface="Calibri" charset="0"/>
            </a:endParaRPr>
          </a:p>
        </p:txBody>
      </p:sp>
      <p:sp>
        <p:nvSpPr>
          <p:cNvPr id="179202"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9203"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18E590-31F9-BE49-8FD1-1839048A702F}" type="slidenum">
              <a:rPr lang="it-IT" sz="1200">
                <a:latin typeface="Calibri" charset="0"/>
              </a:rPr>
              <a:pPr eaLnBrk="1" hangingPunct="1"/>
              <a:t>61</a:t>
            </a:fld>
            <a:endParaRPr lang="it-IT" sz="1200">
              <a:latin typeface="Calibri" charset="0"/>
            </a:endParaRPr>
          </a:p>
        </p:txBody>
      </p:sp>
      <p:sp>
        <p:nvSpPr>
          <p:cNvPr id="2969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70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endParaRPr lang="it-IT">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CB36EFE4-B951-2244-837B-1A94E5E04DA4}" type="slidenum">
              <a:rPr lang="it-IT"/>
              <a:pPr/>
              <a:t>62</a:t>
            </a:fld>
            <a:endParaRPr lang="it-IT"/>
          </a:p>
        </p:txBody>
      </p:sp>
      <p:sp>
        <p:nvSpPr>
          <p:cNvPr id="18022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44294CC5-790C-0641-A09A-4F7EE7623844}" type="slidenum">
              <a:rPr lang="it-IT" sz="1200">
                <a:latin typeface="Calibri" charset="0"/>
              </a:rPr>
              <a:pPr algn="r">
                <a:buClrTx/>
                <a:buFontTx/>
                <a:buNone/>
              </a:pPr>
              <a:t>62</a:t>
            </a:fld>
            <a:endParaRPr lang="it-IT" sz="1200">
              <a:latin typeface="Calibri" charset="0"/>
            </a:endParaRPr>
          </a:p>
        </p:txBody>
      </p:sp>
      <p:sp>
        <p:nvSpPr>
          <p:cNvPr id="18022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022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E8AC6BC-5D48-CB43-98AF-8D3DCDB62BED}" type="slidenum">
              <a:rPr lang="it-IT"/>
              <a:pPr/>
              <a:t>63</a:t>
            </a:fld>
            <a:endParaRPr lang="it-IT"/>
          </a:p>
        </p:txBody>
      </p:sp>
      <p:sp>
        <p:nvSpPr>
          <p:cNvPr id="18124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94D40C0-8CEF-D045-9B29-A68D279B901C}" type="slidenum">
              <a:rPr lang="it-IT" sz="1200">
                <a:latin typeface="Calibri" charset="0"/>
              </a:rPr>
              <a:pPr algn="r">
                <a:buClrTx/>
                <a:buFontTx/>
                <a:buNone/>
              </a:pPr>
              <a:t>63</a:t>
            </a:fld>
            <a:endParaRPr lang="it-IT" sz="1200">
              <a:latin typeface="Calibri" charset="0"/>
            </a:endParaRPr>
          </a:p>
        </p:txBody>
      </p:sp>
      <p:sp>
        <p:nvSpPr>
          <p:cNvPr id="181250"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8C258F04-A268-AB46-914D-20C0D21F9A42}" type="slidenum">
              <a:rPr lang="it-IT" sz="1200">
                <a:latin typeface="Calibri" charset="0"/>
              </a:rPr>
              <a:pPr algn="r">
                <a:buClrTx/>
                <a:buFontTx/>
                <a:buNone/>
              </a:pPr>
              <a:t>63</a:t>
            </a:fld>
            <a:endParaRPr lang="it-IT" sz="1200">
              <a:latin typeface="Calibri" charset="0"/>
            </a:endParaRPr>
          </a:p>
        </p:txBody>
      </p:sp>
      <p:sp>
        <p:nvSpPr>
          <p:cNvPr id="181251"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1252"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16C5C911-1215-204E-895B-ACADE40E5B79}" type="slidenum">
              <a:rPr lang="it-IT"/>
              <a:pPr/>
              <a:t>64</a:t>
            </a:fld>
            <a:endParaRPr lang="it-IT"/>
          </a:p>
        </p:txBody>
      </p:sp>
      <p:sp>
        <p:nvSpPr>
          <p:cNvPr id="18227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FE2A093-4D9E-EB48-8D83-5DCD5135AB24}" type="slidenum">
              <a:rPr lang="it-IT" sz="1200">
                <a:latin typeface="Calibri" charset="0"/>
              </a:rPr>
              <a:pPr algn="r">
                <a:buClrTx/>
                <a:buFontTx/>
                <a:buNone/>
              </a:pPr>
              <a:t>64</a:t>
            </a:fld>
            <a:endParaRPr lang="it-IT" sz="1200">
              <a:latin typeface="Calibri" charset="0"/>
            </a:endParaRPr>
          </a:p>
        </p:txBody>
      </p:sp>
      <p:sp>
        <p:nvSpPr>
          <p:cNvPr id="18227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227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A31793C-F9E3-9044-9C46-A53B8DEF2B6D}" type="slidenum">
              <a:rPr lang="it-IT"/>
              <a:pPr/>
              <a:t>65</a:t>
            </a:fld>
            <a:endParaRPr lang="it-IT"/>
          </a:p>
        </p:txBody>
      </p:sp>
      <p:sp>
        <p:nvSpPr>
          <p:cNvPr id="18329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495465A-EFB3-064D-8A5D-5EF1388C6A70}" type="slidenum">
              <a:rPr lang="it-IT" sz="1200">
                <a:latin typeface="Calibri" charset="0"/>
              </a:rPr>
              <a:pPr algn="r">
                <a:buClrTx/>
                <a:buFontTx/>
                <a:buNone/>
              </a:pPr>
              <a:t>65</a:t>
            </a:fld>
            <a:endParaRPr lang="it-IT" sz="1200">
              <a:latin typeface="Calibri" charset="0"/>
            </a:endParaRPr>
          </a:p>
        </p:txBody>
      </p:sp>
      <p:sp>
        <p:nvSpPr>
          <p:cNvPr id="183298"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C7372EB-B8E8-9B4D-8A7F-3F9A50FC6833}" type="slidenum">
              <a:rPr lang="it-IT" sz="1200">
                <a:latin typeface="Calibri" charset="0"/>
              </a:rPr>
              <a:pPr algn="r">
                <a:buClrTx/>
                <a:buFontTx/>
                <a:buNone/>
              </a:pPr>
              <a:t>65</a:t>
            </a:fld>
            <a:endParaRPr lang="it-IT" sz="1200">
              <a:latin typeface="Calibri" charset="0"/>
            </a:endParaRPr>
          </a:p>
        </p:txBody>
      </p:sp>
      <p:sp>
        <p:nvSpPr>
          <p:cNvPr id="183299"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3300"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3C27D9B-BAE5-6B4A-988D-46FB0384F70C}" type="slidenum">
              <a:rPr lang="it-IT"/>
              <a:pPr/>
              <a:t>66</a:t>
            </a:fld>
            <a:endParaRPr lang="it-IT"/>
          </a:p>
        </p:txBody>
      </p:sp>
      <p:sp>
        <p:nvSpPr>
          <p:cNvPr id="18432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3B2D90E4-CF7E-3548-B1F3-60540FEB0654}" type="slidenum">
              <a:rPr lang="it-IT" sz="1200">
                <a:latin typeface="Calibri" charset="0"/>
              </a:rPr>
              <a:pPr algn="r">
                <a:buClrTx/>
                <a:buFontTx/>
                <a:buNone/>
              </a:pPr>
              <a:t>66</a:t>
            </a:fld>
            <a:endParaRPr lang="it-IT" sz="1200">
              <a:latin typeface="Calibri" charset="0"/>
            </a:endParaRPr>
          </a:p>
        </p:txBody>
      </p:sp>
      <p:sp>
        <p:nvSpPr>
          <p:cNvPr id="184322"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4E91ADF-D1A1-F348-BC20-0DE4130E70D9}" type="slidenum">
              <a:rPr lang="it-IT" sz="1200">
                <a:latin typeface="Calibri" charset="0"/>
              </a:rPr>
              <a:pPr algn="r">
                <a:buClrTx/>
                <a:buFontTx/>
                <a:buNone/>
              </a:pPr>
              <a:t>66</a:t>
            </a:fld>
            <a:endParaRPr lang="it-IT" sz="1200">
              <a:latin typeface="Calibri" charset="0"/>
            </a:endParaRPr>
          </a:p>
        </p:txBody>
      </p:sp>
      <p:sp>
        <p:nvSpPr>
          <p:cNvPr id="184323"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4"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B73C1CAB-391D-8E4D-B89F-0D326B47DE01}" type="slidenum">
              <a:rPr lang="it-IT"/>
              <a:pPr/>
              <a:t>67</a:t>
            </a:fld>
            <a:endParaRPr lang="it-IT"/>
          </a:p>
        </p:txBody>
      </p:sp>
      <p:sp>
        <p:nvSpPr>
          <p:cNvPr id="18534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6384E90-9D95-0A43-BD40-ABA03B67348D}" type="slidenum">
              <a:rPr lang="it-IT" sz="1200">
                <a:latin typeface="Calibri" charset="0"/>
              </a:rPr>
              <a:pPr algn="r">
                <a:buClrTx/>
                <a:buFontTx/>
                <a:buNone/>
              </a:pPr>
              <a:t>67</a:t>
            </a:fld>
            <a:endParaRPr lang="it-IT" sz="1200">
              <a:latin typeface="Calibri" charset="0"/>
            </a:endParaRPr>
          </a:p>
        </p:txBody>
      </p:sp>
      <p:sp>
        <p:nvSpPr>
          <p:cNvPr id="18534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534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453C3B3B-5D11-0040-8956-9923B5442C20}" type="slidenum">
              <a:rPr lang="it-IT"/>
              <a:pPr/>
              <a:t>68</a:t>
            </a:fld>
            <a:endParaRPr lang="it-IT"/>
          </a:p>
        </p:txBody>
      </p:sp>
      <p:sp>
        <p:nvSpPr>
          <p:cNvPr id="18636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808C35E8-051C-4C4F-B467-8CF9FE864848}" type="slidenum">
              <a:rPr lang="it-IT" sz="1200">
                <a:latin typeface="Calibri" charset="0"/>
              </a:rPr>
              <a:pPr algn="r">
                <a:buClrTx/>
                <a:buFontTx/>
                <a:buNone/>
              </a:pPr>
              <a:t>68</a:t>
            </a:fld>
            <a:endParaRPr lang="it-IT" sz="1200">
              <a:latin typeface="Calibri" charset="0"/>
            </a:endParaRPr>
          </a:p>
        </p:txBody>
      </p:sp>
      <p:sp>
        <p:nvSpPr>
          <p:cNvPr id="18637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637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5EE9EE6-F474-7740-A43E-AD890216369C}" type="slidenum">
              <a:rPr lang="it-IT"/>
              <a:pPr/>
              <a:t>69</a:t>
            </a:fld>
            <a:endParaRPr lang="it-IT"/>
          </a:p>
        </p:txBody>
      </p:sp>
      <p:sp>
        <p:nvSpPr>
          <p:cNvPr id="18739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C28F3DC-A76A-794B-B5C1-1E9CBECF63BC}" type="slidenum">
              <a:rPr lang="it-IT" sz="1200">
                <a:latin typeface="Calibri" charset="0"/>
              </a:rPr>
              <a:pPr algn="r">
                <a:buClrTx/>
                <a:buFontTx/>
                <a:buNone/>
              </a:pPr>
              <a:t>69</a:t>
            </a:fld>
            <a:endParaRPr lang="it-IT" sz="1200">
              <a:latin typeface="Calibri" charset="0"/>
            </a:endParaRPr>
          </a:p>
        </p:txBody>
      </p:sp>
      <p:sp>
        <p:nvSpPr>
          <p:cNvPr id="187394"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368CC5C2-E0EB-3947-ABF3-073333D81D5D}" type="slidenum">
              <a:rPr lang="it-IT" sz="1200">
                <a:latin typeface="Calibri" charset="0"/>
              </a:rPr>
              <a:pPr algn="r">
                <a:buClrTx/>
                <a:buFontTx/>
                <a:buNone/>
              </a:pPr>
              <a:t>69</a:t>
            </a:fld>
            <a:endParaRPr lang="it-IT" sz="1200">
              <a:latin typeface="Calibri" charset="0"/>
            </a:endParaRPr>
          </a:p>
        </p:txBody>
      </p:sp>
      <p:sp>
        <p:nvSpPr>
          <p:cNvPr id="187395"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7396"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32E6BC4F-BCEC-AC46-975B-D0B0AE1B3BDF}" type="slidenum">
              <a:rPr lang="it-IT"/>
              <a:pPr/>
              <a:t>7</a:t>
            </a:fld>
            <a:endParaRPr lang="it-IT"/>
          </a:p>
        </p:txBody>
      </p:sp>
      <p:sp>
        <p:nvSpPr>
          <p:cNvPr id="237569" name="Text Box 1"/>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107D1227-7303-5344-AD3B-3200D6B51AF8}" type="slidenum">
              <a:rPr lang="it-IT" sz="1200">
                <a:latin typeface="Calibri" charset="0"/>
              </a:rPr>
              <a:pPr algn="r">
                <a:buClrTx/>
                <a:buFontTx/>
                <a:buNone/>
              </a:pPr>
              <a:t>7</a:t>
            </a:fld>
            <a:endParaRPr lang="it-IT" sz="1200">
              <a:latin typeface="Calibri" charset="0"/>
            </a:endParaRPr>
          </a:p>
        </p:txBody>
      </p:sp>
      <p:sp>
        <p:nvSpPr>
          <p:cNvPr id="237570"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7571"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06BE201F-928B-C74F-8A98-0E3FBD91004C}" type="slidenum">
              <a:rPr lang="it-IT"/>
              <a:pPr/>
              <a:t>70</a:t>
            </a:fld>
            <a:endParaRPr lang="it-IT"/>
          </a:p>
        </p:txBody>
      </p:sp>
      <p:sp>
        <p:nvSpPr>
          <p:cNvPr id="18841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14FB27E-E36F-3448-B09E-1DC715D9FB5E}" type="slidenum">
              <a:rPr lang="it-IT" sz="1200">
                <a:latin typeface="Calibri" charset="0"/>
              </a:rPr>
              <a:pPr algn="r">
                <a:buClrTx/>
                <a:buFontTx/>
                <a:buNone/>
              </a:pPr>
              <a:t>70</a:t>
            </a:fld>
            <a:endParaRPr lang="it-IT" sz="1200">
              <a:latin typeface="Calibri" charset="0"/>
            </a:endParaRPr>
          </a:p>
        </p:txBody>
      </p:sp>
      <p:sp>
        <p:nvSpPr>
          <p:cNvPr id="18841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841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7C1E496-4766-374D-8C36-01C9D39A3799}" type="slidenum">
              <a:rPr lang="it-IT"/>
              <a:pPr/>
              <a:t>71</a:t>
            </a:fld>
            <a:endParaRPr lang="it-IT"/>
          </a:p>
        </p:txBody>
      </p:sp>
      <p:sp>
        <p:nvSpPr>
          <p:cNvPr id="18944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5747F47-4422-7347-A9BD-1E9C4C1E3244}" type="slidenum">
              <a:rPr lang="it-IT" sz="1200">
                <a:latin typeface="Calibri" charset="0"/>
              </a:rPr>
              <a:pPr algn="r">
                <a:buClrTx/>
                <a:buFontTx/>
                <a:buNone/>
              </a:pPr>
              <a:t>71</a:t>
            </a:fld>
            <a:endParaRPr lang="it-IT" sz="1200">
              <a:latin typeface="Calibri" charset="0"/>
            </a:endParaRPr>
          </a:p>
        </p:txBody>
      </p:sp>
      <p:sp>
        <p:nvSpPr>
          <p:cNvPr id="189442"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1ABB6020-B85C-0D43-9625-0D4A9E37E44F}" type="slidenum">
              <a:rPr lang="it-IT" sz="1200">
                <a:latin typeface="Calibri" charset="0"/>
              </a:rPr>
              <a:pPr algn="r">
                <a:buClrTx/>
                <a:buFontTx/>
                <a:buNone/>
              </a:pPr>
              <a:t>71</a:t>
            </a:fld>
            <a:endParaRPr lang="it-IT" sz="1200">
              <a:latin typeface="Calibri" charset="0"/>
            </a:endParaRPr>
          </a:p>
        </p:txBody>
      </p:sp>
      <p:sp>
        <p:nvSpPr>
          <p:cNvPr id="189443"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9444"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5375E20-1252-004D-883D-1B19326D9C16}" type="slidenum">
              <a:rPr lang="it-IT"/>
              <a:pPr/>
              <a:t>72</a:t>
            </a:fld>
            <a:endParaRPr lang="it-IT"/>
          </a:p>
        </p:txBody>
      </p:sp>
      <p:sp>
        <p:nvSpPr>
          <p:cNvPr id="19046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873AF845-A1EA-BE4F-BCC7-FCF90A8BF340}" type="slidenum">
              <a:rPr lang="it-IT" sz="1200">
                <a:latin typeface="Calibri" charset="0"/>
              </a:rPr>
              <a:pPr algn="r">
                <a:buClrTx/>
                <a:buFontTx/>
                <a:buNone/>
              </a:pPr>
              <a:t>72</a:t>
            </a:fld>
            <a:endParaRPr lang="it-IT" sz="1200">
              <a:latin typeface="Calibri" charset="0"/>
            </a:endParaRPr>
          </a:p>
        </p:txBody>
      </p:sp>
      <p:sp>
        <p:nvSpPr>
          <p:cNvPr id="190466"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AE9803E-0129-414A-84FB-2186F4A0270E}" type="slidenum">
              <a:rPr lang="it-IT" sz="1200">
                <a:latin typeface="Calibri" charset="0"/>
              </a:rPr>
              <a:pPr algn="r">
                <a:buClrTx/>
                <a:buFontTx/>
                <a:buNone/>
              </a:pPr>
              <a:t>72</a:t>
            </a:fld>
            <a:endParaRPr lang="it-IT" sz="1200">
              <a:latin typeface="Calibri" charset="0"/>
            </a:endParaRPr>
          </a:p>
        </p:txBody>
      </p:sp>
      <p:sp>
        <p:nvSpPr>
          <p:cNvPr id="190467"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0468"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0F3910E-83EA-1249-96F8-31C34F5035C3}" type="slidenum">
              <a:rPr lang="it-IT"/>
              <a:pPr/>
              <a:t>73</a:t>
            </a:fld>
            <a:endParaRPr lang="it-IT"/>
          </a:p>
        </p:txBody>
      </p:sp>
      <p:sp>
        <p:nvSpPr>
          <p:cNvPr id="19148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4B181CC0-3443-4C4E-82A1-35EE79F44E5C}" type="slidenum">
              <a:rPr lang="it-IT" sz="1200">
                <a:latin typeface="Calibri" charset="0"/>
              </a:rPr>
              <a:pPr algn="r">
                <a:buClrTx/>
                <a:buFontTx/>
                <a:buNone/>
              </a:pPr>
              <a:t>73</a:t>
            </a:fld>
            <a:endParaRPr lang="it-IT" sz="1200">
              <a:latin typeface="Calibri" charset="0"/>
            </a:endParaRPr>
          </a:p>
        </p:txBody>
      </p:sp>
      <p:sp>
        <p:nvSpPr>
          <p:cNvPr id="191490"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67F59CD5-639D-F24B-8B8B-8F595539E510}" type="slidenum">
              <a:rPr lang="it-IT" sz="1200">
                <a:latin typeface="Calibri" charset="0"/>
              </a:rPr>
              <a:pPr algn="r">
                <a:buClrTx/>
                <a:buFontTx/>
                <a:buNone/>
              </a:pPr>
              <a:t>73</a:t>
            </a:fld>
            <a:endParaRPr lang="it-IT" sz="1200">
              <a:latin typeface="Calibri" charset="0"/>
            </a:endParaRPr>
          </a:p>
        </p:txBody>
      </p:sp>
      <p:sp>
        <p:nvSpPr>
          <p:cNvPr id="191491"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1492"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C9EF60A-00DD-8746-AE20-E6E85A7F10E3}" type="slidenum">
              <a:rPr lang="it-IT"/>
              <a:pPr/>
              <a:t>74</a:t>
            </a:fld>
            <a:endParaRPr lang="it-IT"/>
          </a:p>
        </p:txBody>
      </p:sp>
      <p:sp>
        <p:nvSpPr>
          <p:cNvPr id="19251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3CE74D9D-57B1-A74B-89BE-CE2658458BB5}" type="slidenum">
              <a:rPr lang="it-IT" sz="1200">
                <a:latin typeface="Calibri" charset="0"/>
              </a:rPr>
              <a:pPr algn="r">
                <a:buClrTx/>
                <a:buFontTx/>
                <a:buNone/>
              </a:pPr>
              <a:t>74</a:t>
            </a:fld>
            <a:endParaRPr lang="it-IT" sz="1200">
              <a:latin typeface="Calibri" charset="0"/>
            </a:endParaRPr>
          </a:p>
        </p:txBody>
      </p:sp>
      <p:sp>
        <p:nvSpPr>
          <p:cNvPr id="192514"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C98F2E0-2AC4-1241-B3D6-C07D79880621}" type="slidenum">
              <a:rPr lang="it-IT" sz="1200">
                <a:latin typeface="Calibri" charset="0"/>
              </a:rPr>
              <a:pPr algn="r">
                <a:buClrTx/>
                <a:buFontTx/>
                <a:buNone/>
              </a:pPr>
              <a:t>74</a:t>
            </a:fld>
            <a:endParaRPr lang="it-IT" sz="1200">
              <a:latin typeface="Calibri" charset="0"/>
            </a:endParaRPr>
          </a:p>
        </p:txBody>
      </p:sp>
      <p:sp>
        <p:nvSpPr>
          <p:cNvPr id="192515"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2516"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36D8AA11-0410-CC43-A93B-B8D5DFAEFE7C}" type="slidenum">
              <a:rPr lang="it-IT"/>
              <a:pPr/>
              <a:t>75</a:t>
            </a:fld>
            <a:endParaRPr lang="it-IT"/>
          </a:p>
        </p:txBody>
      </p:sp>
      <p:sp>
        <p:nvSpPr>
          <p:cNvPr id="19353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607388DC-DCB8-BE41-89E4-1E47E4891187}" type="slidenum">
              <a:rPr lang="it-IT" sz="1200">
                <a:latin typeface="Calibri" charset="0"/>
              </a:rPr>
              <a:pPr algn="r">
                <a:buClrTx/>
                <a:buFontTx/>
                <a:buNone/>
              </a:pPr>
              <a:t>75</a:t>
            </a:fld>
            <a:endParaRPr lang="it-IT" sz="1200">
              <a:latin typeface="Calibri" charset="0"/>
            </a:endParaRPr>
          </a:p>
        </p:txBody>
      </p:sp>
      <p:sp>
        <p:nvSpPr>
          <p:cNvPr id="19353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353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715572B5-6F4D-2E40-9EB1-946F930BC23F}" type="slidenum">
              <a:rPr lang="it-IT"/>
              <a:pPr/>
              <a:t>76</a:t>
            </a:fld>
            <a:endParaRPr lang="it-IT"/>
          </a:p>
        </p:txBody>
      </p:sp>
      <p:sp>
        <p:nvSpPr>
          <p:cNvPr id="194561"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CE297AE5-D6AA-014B-BC67-9F28F8C2D584}" type="slidenum">
              <a:rPr lang="it-IT"/>
              <a:pPr/>
              <a:t>77</a:t>
            </a:fld>
            <a:endParaRPr lang="it-IT"/>
          </a:p>
        </p:txBody>
      </p:sp>
      <p:sp>
        <p:nvSpPr>
          <p:cNvPr id="19558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696E705-6103-8245-B719-C148D4951DDD}" type="slidenum">
              <a:rPr lang="it-IT" sz="1200">
                <a:latin typeface="Calibri" charset="0"/>
              </a:rPr>
              <a:pPr algn="r">
                <a:buClrTx/>
                <a:buFontTx/>
                <a:buNone/>
              </a:pPr>
              <a:t>77</a:t>
            </a:fld>
            <a:endParaRPr lang="it-IT" sz="1200">
              <a:latin typeface="Calibri" charset="0"/>
            </a:endParaRPr>
          </a:p>
        </p:txBody>
      </p:sp>
      <p:sp>
        <p:nvSpPr>
          <p:cNvPr id="19558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558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CBC6F131-C258-0B4F-9E17-DDA6D1996E4C}" type="slidenum">
              <a:rPr lang="it-IT"/>
              <a:pPr/>
              <a:t>78</a:t>
            </a:fld>
            <a:endParaRPr lang="it-IT"/>
          </a:p>
        </p:txBody>
      </p:sp>
      <p:sp>
        <p:nvSpPr>
          <p:cNvPr id="196609" name="Text Box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6610" name="Text Box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95C545BE-9FED-774A-9271-24B023DC7EB8}" type="slidenum">
              <a:rPr lang="it-IT"/>
              <a:pPr/>
              <a:t>79</a:t>
            </a:fld>
            <a:endParaRPr lang="it-IT"/>
          </a:p>
        </p:txBody>
      </p:sp>
      <p:sp>
        <p:nvSpPr>
          <p:cNvPr id="19763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027ADEE-8C62-534F-9651-2947034E0269}" type="slidenum">
              <a:rPr lang="it-IT" sz="1200">
                <a:latin typeface="Calibri" charset="0"/>
              </a:rPr>
              <a:pPr algn="r">
                <a:buClrTx/>
                <a:buFontTx/>
                <a:buNone/>
              </a:pPr>
              <a:t>79</a:t>
            </a:fld>
            <a:endParaRPr lang="it-IT" sz="1200">
              <a:latin typeface="Calibri" charset="0"/>
            </a:endParaRPr>
          </a:p>
        </p:txBody>
      </p:sp>
      <p:sp>
        <p:nvSpPr>
          <p:cNvPr id="19763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763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E5EF6934-2885-0444-AD42-74A3E71F2131}" type="slidenum">
              <a:rPr lang="it-IT"/>
              <a:pPr/>
              <a:t>8</a:t>
            </a:fld>
            <a:endParaRPr lang="it-IT"/>
          </a:p>
        </p:txBody>
      </p:sp>
      <p:sp>
        <p:nvSpPr>
          <p:cNvPr id="238593"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8594"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pPr>
            <a:r>
              <a:rPr lang="it-IT">
                <a:latin typeface="Calibri" charset="0"/>
                <a:ea typeface="SimSun" charset="0"/>
                <a:cs typeface="SimSun" charset="0"/>
              </a:rPr>
              <a:t>It is important to know the crude numbers of HCC epidemiology to understand the clinical relevance of this cancer. Incidence and mortality are extremely similar and this aspect undelines the poor prognosis of patients with HCC. In USA we have about 20 thousand new cases each year and the estimation in 2020 is of about 27000. In Europe we have 65 thousand new cases each and the estimation in 2020 is 78000 .</a:t>
            </a:r>
          </a:p>
          <a:p>
            <a:pPr>
              <a:spcBef>
                <a:spcPts val="450"/>
              </a:spcBef>
              <a:buClrTx/>
              <a:buFontTx/>
              <a:buNone/>
            </a:pPr>
            <a:r>
              <a:rPr lang="it-IT">
                <a:latin typeface="Calibri" charset="0"/>
                <a:ea typeface="SimSun" charset="0"/>
                <a:cs typeface="SimSun" charset="0"/>
              </a:rPr>
              <a:t>In Italy the incidence is high and we have 12000 new cases and 10000 death each year.</a:t>
            </a:r>
          </a:p>
        </p:txBody>
      </p:sp>
      <p:sp>
        <p:nvSpPr>
          <p:cNvPr id="238595" name="Text Box 3"/>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927DE94F-B1A9-714D-AD1E-5F6717417326}" type="slidenum">
              <a:rPr lang="it-IT" sz="1200">
                <a:latin typeface="Calibri" charset="0"/>
              </a:rPr>
              <a:pPr algn="r">
                <a:buClrTx/>
                <a:buFontTx/>
                <a:buNone/>
              </a:pPr>
              <a:t>8</a:t>
            </a:fld>
            <a:endParaRPr lang="it-IT" sz="12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6D059480-3B24-CE49-85C0-2396C81254C7}" type="slidenum">
              <a:rPr lang="it-IT"/>
              <a:pPr/>
              <a:t>80</a:t>
            </a:fld>
            <a:endParaRPr lang="it-IT"/>
          </a:p>
        </p:txBody>
      </p:sp>
      <p:sp>
        <p:nvSpPr>
          <p:cNvPr id="198657" name="Text Box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8658" name="Text Box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9E63EE19-6C75-4846-8647-C95826D0B2B1}" type="slidenum">
              <a:rPr lang="it-IT"/>
              <a:pPr/>
              <a:t>81</a:t>
            </a:fld>
            <a:endParaRPr lang="it-IT"/>
          </a:p>
        </p:txBody>
      </p:sp>
      <p:sp>
        <p:nvSpPr>
          <p:cNvPr id="199681" name="Text Box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9682" name="Text Box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E9A56637-278D-8D43-B68D-47E44A18BA1D}" type="slidenum">
              <a:rPr lang="it-IT"/>
              <a:pPr/>
              <a:t>82</a:t>
            </a:fld>
            <a:endParaRPr lang="it-IT"/>
          </a:p>
        </p:txBody>
      </p:sp>
      <p:sp>
        <p:nvSpPr>
          <p:cNvPr id="200705" name="Text Box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0706" name="Text Box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940A0BFB-567B-084A-95B7-6CD6BD22677C}" type="slidenum">
              <a:rPr lang="it-IT"/>
              <a:pPr/>
              <a:t>83</a:t>
            </a:fld>
            <a:endParaRPr lang="it-IT"/>
          </a:p>
        </p:txBody>
      </p:sp>
      <p:sp>
        <p:nvSpPr>
          <p:cNvPr id="201729" name="Text Box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1730" name="Text Box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48E87707-A0FE-4941-B9B0-59E7C36A10C2}" type="slidenum">
              <a:rPr lang="it-IT"/>
              <a:pPr/>
              <a:t>84</a:t>
            </a:fld>
            <a:endParaRPr lang="it-IT"/>
          </a:p>
        </p:txBody>
      </p:sp>
      <p:sp>
        <p:nvSpPr>
          <p:cNvPr id="20275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2C6E3FFB-37B2-A740-9888-80D1A4B0BBDA}" type="slidenum">
              <a:rPr lang="it-IT" sz="1200">
                <a:latin typeface="Calibri" charset="0"/>
              </a:rPr>
              <a:pPr algn="r">
                <a:buClrTx/>
                <a:buFontTx/>
                <a:buNone/>
              </a:pPr>
              <a:t>84</a:t>
            </a:fld>
            <a:endParaRPr lang="it-IT" sz="1200">
              <a:latin typeface="Calibri" charset="0"/>
            </a:endParaRPr>
          </a:p>
        </p:txBody>
      </p:sp>
      <p:sp>
        <p:nvSpPr>
          <p:cNvPr id="202754"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C01E475-CB42-2B47-869C-9673CA05B08D}" type="slidenum">
              <a:rPr lang="it-IT" sz="1200">
                <a:latin typeface="Calibri" charset="0"/>
              </a:rPr>
              <a:pPr algn="r">
                <a:buClrTx/>
                <a:buFontTx/>
                <a:buNone/>
              </a:pPr>
              <a:t>84</a:t>
            </a:fld>
            <a:endParaRPr lang="it-IT" sz="1200">
              <a:latin typeface="Calibri" charset="0"/>
            </a:endParaRPr>
          </a:p>
        </p:txBody>
      </p:sp>
      <p:sp>
        <p:nvSpPr>
          <p:cNvPr id="202755"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2756"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pPr>
            <a:r>
              <a:rPr lang="it-IT">
                <a:latin typeface="Calibri" charset="0"/>
                <a:ea typeface="SimSun" charset="0"/>
                <a:cs typeface="SimSun" charset="0"/>
              </a:rPr>
              <a:t>Aggiunto HCC consensus group di Clavien, Lancet Oncology 2012</a:t>
            </a:r>
          </a:p>
        </p:txBody>
      </p:sp>
      <p:sp>
        <p:nvSpPr>
          <p:cNvPr id="202757" name="Text Box 5"/>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76888AC0-C743-9248-B9D6-7EF819978FAB}" type="slidenum">
              <a:rPr lang="it-IT" sz="1200">
                <a:latin typeface="Calibri" charset="0"/>
              </a:rPr>
              <a:pPr algn="r">
                <a:buClrTx/>
                <a:buFontTx/>
                <a:buNone/>
              </a:pPr>
              <a:t>84</a:t>
            </a:fld>
            <a:endParaRPr lang="it-IT" sz="1200">
              <a:latin typeface="Calibri"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AFE32963-589F-5941-8DEA-64F4D61968CF}" type="slidenum">
              <a:rPr lang="it-IT"/>
              <a:pPr/>
              <a:t>85</a:t>
            </a:fld>
            <a:endParaRPr lang="it-IT"/>
          </a:p>
        </p:txBody>
      </p:sp>
      <p:sp>
        <p:nvSpPr>
          <p:cNvPr id="20377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F851A9B6-78CA-2A4E-B7A4-DA2E56C6C9CC}" type="slidenum">
              <a:rPr lang="it-IT" sz="1200">
                <a:latin typeface="Calibri" charset="0"/>
              </a:rPr>
              <a:pPr algn="r">
                <a:buClrTx/>
                <a:buFontTx/>
                <a:buNone/>
              </a:pPr>
              <a:t>85</a:t>
            </a:fld>
            <a:endParaRPr lang="it-IT" sz="1200">
              <a:latin typeface="Calibri" charset="0"/>
            </a:endParaRPr>
          </a:p>
        </p:txBody>
      </p:sp>
      <p:sp>
        <p:nvSpPr>
          <p:cNvPr id="20377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377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C361BA2B-D10C-C34C-8179-20071FF1F9FA}" type="slidenum">
              <a:rPr lang="it-IT"/>
              <a:pPr/>
              <a:t>86</a:t>
            </a:fld>
            <a:endParaRPr lang="it-IT"/>
          </a:p>
        </p:txBody>
      </p:sp>
      <p:sp>
        <p:nvSpPr>
          <p:cNvPr id="20480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A78A881-491B-8E4F-9E4F-F16591F2439E}" type="slidenum">
              <a:rPr lang="it-IT" sz="1200">
                <a:latin typeface="Calibri" charset="0"/>
              </a:rPr>
              <a:pPr algn="r">
                <a:buClrTx/>
                <a:buFontTx/>
                <a:buNone/>
              </a:pPr>
              <a:t>86</a:t>
            </a:fld>
            <a:endParaRPr lang="it-IT" sz="1200">
              <a:latin typeface="Calibri" charset="0"/>
            </a:endParaRPr>
          </a:p>
        </p:txBody>
      </p:sp>
      <p:sp>
        <p:nvSpPr>
          <p:cNvPr id="204802"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03"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D8D1A012-2F09-EC4B-9E9A-38CFB40B0643}" type="slidenum">
              <a:rPr lang="it-IT"/>
              <a:pPr/>
              <a:t>87</a:t>
            </a:fld>
            <a:endParaRPr lang="it-IT"/>
          </a:p>
        </p:txBody>
      </p:sp>
      <p:sp>
        <p:nvSpPr>
          <p:cNvPr id="20582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8CFADA67-58D9-0F48-B90F-3DEA7970FAAA}" type="slidenum">
              <a:rPr lang="it-IT" sz="1200"/>
              <a:pPr algn="r">
                <a:buClrTx/>
                <a:buFontTx/>
                <a:buNone/>
              </a:pPr>
              <a:t>87</a:t>
            </a:fld>
            <a:endParaRPr lang="it-IT" sz="1200"/>
          </a:p>
        </p:txBody>
      </p:sp>
      <p:sp>
        <p:nvSpPr>
          <p:cNvPr id="205826" name="Text Box 2"/>
          <p:cNvSpPr txBox="1">
            <a:spLocks noGrp="1" noRot="1" noChangeAspect="1" noChangeArrowheads="1"/>
          </p:cNvSpPr>
          <p:nvPr>
            <p:ph type="sldImg"/>
          </p:nvPr>
        </p:nvSpPr>
        <p:spPr bwMode="auto">
          <a:xfrm>
            <a:off x="1146175" y="685800"/>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5827" name="Text Box 3"/>
          <p:cNvSpPr txBox="1">
            <a:spLocks noGrp="1" noChangeArrowheads="1"/>
          </p:cNvSpPr>
          <p:nvPr>
            <p:ph type="body" idx="1"/>
          </p:nvPr>
        </p:nvSpPr>
        <p:spPr bwMode="auto">
          <a:xfrm>
            <a:off x="914400" y="4341813"/>
            <a:ext cx="5029200" cy="41163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411735-4B6C-2C40-B08C-C0828AF3E9FF}" type="slidenum">
              <a:rPr lang="it-IT" sz="1200">
                <a:latin typeface="Calibri" charset="0"/>
              </a:rPr>
              <a:pPr eaLnBrk="1" hangingPunct="1"/>
              <a:t>88</a:t>
            </a:fld>
            <a:endParaRPr lang="it-IT" sz="1200">
              <a:latin typeface="Calibri" charset="0"/>
            </a:endParaRPr>
          </a:p>
        </p:txBody>
      </p:sp>
      <p:sp>
        <p:nvSpPr>
          <p:cNvPr id="124931"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fld id="{4E611F6A-89A2-6146-B824-D26C45682CD9}" type="slidenum">
              <a:rPr lang="it-IT" sz="1200">
                <a:solidFill>
                  <a:srgbClr val="000000"/>
                </a:solidFill>
                <a:latin typeface="Calibri" charset="0"/>
              </a:rPr>
              <a:pPr algn="r" eaLnBrk="1" hangingPunct="1"/>
              <a:t>88</a:t>
            </a:fld>
            <a:endParaRPr lang="it-IT" sz="1200">
              <a:solidFill>
                <a:srgbClr val="000000"/>
              </a:solidFill>
              <a:latin typeface="Calibri" charset="0"/>
            </a:endParaRPr>
          </a:p>
        </p:txBody>
      </p:sp>
      <p:sp>
        <p:nvSpPr>
          <p:cNvPr id="124932" name="Text Box 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fld id="{73E316E0-797C-F64D-983E-270B87F08F57}" type="slidenum">
              <a:rPr lang="it-IT" sz="1200">
                <a:solidFill>
                  <a:srgbClr val="000000"/>
                </a:solidFill>
                <a:latin typeface="Calibri" charset="0"/>
              </a:rPr>
              <a:pPr algn="r" eaLnBrk="1" hangingPunct="1"/>
              <a:t>88</a:t>
            </a:fld>
            <a:endParaRPr lang="it-IT" sz="1200">
              <a:solidFill>
                <a:srgbClr val="000000"/>
              </a:solidFill>
              <a:latin typeface="Calibri" charset="0"/>
            </a:endParaRPr>
          </a:p>
        </p:txBody>
      </p:sp>
      <p:sp>
        <p:nvSpPr>
          <p:cNvPr id="124933"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fld id="{DEC79E35-F3AD-3944-9790-A7ED68E67A20}" type="slidenum">
              <a:rPr lang="it-IT" sz="1200">
                <a:solidFill>
                  <a:srgbClr val="000000"/>
                </a:solidFill>
              </a:rPr>
              <a:pPr algn="r" eaLnBrk="1" hangingPunct="1"/>
              <a:t>88</a:t>
            </a:fld>
            <a:endParaRPr lang="it-IT" sz="1200">
              <a:solidFill>
                <a:srgbClr val="000000"/>
              </a:solidFill>
            </a:endParaRPr>
          </a:p>
        </p:txBody>
      </p:sp>
      <p:sp>
        <p:nvSpPr>
          <p:cNvPr id="124934" name="Rectangle 4"/>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4935"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D275E7-05F7-004E-BFB9-C1CF2305FAEB}" type="slidenum">
              <a:rPr lang="it-IT" sz="1200">
                <a:latin typeface="Calibri" charset="0"/>
              </a:rPr>
              <a:pPr eaLnBrk="1" hangingPunct="1"/>
              <a:t>90</a:t>
            </a:fld>
            <a:endParaRPr lang="it-IT" sz="1200">
              <a:latin typeface="Calibri" charset="0"/>
            </a:endParaRPr>
          </a:p>
        </p:txBody>
      </p:sp>
      <p:sp>
        <p:nvSpPr>
          <p:cNvPr id="118787"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fld id="{53907252-361E-8140-8C77-1FC2661F6A4F}" type="slidenum">
              <a:rPr lang="it-IT" sz="1200">
                <a:solidFill>
                  <a:srgbClr val="000000"/>
                </a:solidFill>
                <a:latin typeface="Calibri" charset="0"/>
              </a:rPr>
              <a:pPr algn="r" eaLnBrk="1" hangingPunct="1"/>
              <a:t>90</a:t>
            </a:fld>
            <a:endParaRPr lang="it-IT" sz="1200">
              <a:solidFill>
                <a:srgbClr val="000000"/>
              </a:solidFill>
              <a:latin typeface="Calibri" charset="0"/>
            </a:endParaRPr>
          </a:p>
        </p:txBody>
      </p:sp>
      <p:sp>
        <p:nvSpPr>
          <p:cNvPr id="118788" name="Text Box 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fld id="{A17107B5-C41D-6649-90CE-34570853770E}" type="slidenum">
              <a:rPr lang="it-IT" sz="1200">
                <a:solidFill>
                  <a:srgbClr val="000000"/>
                </a:solidFill>
                <a:latin typeface="Calibri" charset="0"/>
              </a:rPr>
              <a:pPr algn="r" eaLnBrk="1" hangingPunct="1"/>
              <a:t>90</a:t>
            </a:fld>
            <a:endParaRPr lang="it-IT" sz="1200">
              <a:solidFill>
                <a:srgbClr val="000000"/>
              </a:solidFill>
              <a:latin typeface="Calibri" charset="0"/>
            </a:endParaRPr>
          </a:p>
        </p:txBody>
      </p:sp>
      <p:sp>
        <p:nvSpPr>
          <p:cNvPr id="118789"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fld id="{9B9FD703-027B-7D4E-9AA4-DF0012C8AF47}" type="slidenum">
              <a:rPr lang="it-IT" sz="1200">
                <a:solidFill>
                  <a:srgbClr val="000000"/>
                </a:solidFill>
              </a:rPr>
              <a:pPr algn="r" eaLnBrk="1" hangingPunct="1"/>
              <a:t>90</a:t>
            </a:fld>
            <a:endParaRPr lang="it-IT" sz="1200">
              <a:solidFill>
                <a:srgbClr val="000000"/>
              </a:solidFill>
            </a:endParaRPr>
          </a:p>
        </p:txBody>
      </p:sp>
      <p:sp>
        <p:nvSpPr>
          <p:cNvPr id="118790" name="Rectangle 4"/>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8791"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2E2CF86A-53C2-454D-9909-E76AE6A478AB}" type="slidenum">
              <a:rPr lang="it-IT"/>
              <a:pPr/>
              <a:t>9</a:t>
            </a:fld>
            <a:endParaRPr lang="it-IT"/>
          </a:p>
        </p:txBody>
      </p:sp>
      <p:sp>
        <p:nvSpPr>
          <p:cNvPr id="239617" name="Text Box 1"/>
          <p:cNvSpPr txBox="1">
            <a:spLocks noGrp="1" noRot="1" noChangeAspect="1" noChangeArrowheads="1"/>
          </p:cNvSpPr>
          <p:nvPr>
            <p:ph type="sldImg"/>
          </p:nvPr>
        </p:nvSpPr>
        <p:spPr bwMode="auto">
          <a:xfrm>
            <a:off x="1146175" y="685800"/>
            <a:ext cx="4548188" cy="34115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9618" name="Text Box 2"/>
          <p:cNvSpPr txBox="1">
            <a:spLocks noGrp="1" noChangeArrowheads="1"/>
          </p:cNvSpPr>
          <p:nvPr>
            <p:ph type="body" idx="1"/>
          </p:nvPr>
        </p:nvSpPr>
        <p:spPr bwMode="auto">
          <a:xfrm>
            <a:off x="685800" y="4343400"/>
            <a:ext cx="5468938" cy="409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B144C4C-67F6-8447-BAF6-101DDB6E1A45}" type="slidenum">
              <a:rPr lang="it-IT"/>
              <a:pPr/>
              <a:t>91</a:t>
            </a:fld>
            <a:endParaRPr lang="it-IT"/>
          </a:p>
        </p:txBody>
      </p:sp>
      <p:sp>
        <p:nvSpPr>
          <p:cNvPr id="20684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103A1C6-7322-4343-8C98-09E5ED5D8668}" type="slidenum">
              <a:rPr lang="it-IT" sz="1200">
                <a:latin typeface="Calibri" charset="0"/>
              </a:rPr>
              <a:pPr algn="r">
                <a:buClrTx/>
                <a:buFontTx/>
                <a:buNone/>
              </a:pPr>
              <a:t>91</a:t>
            </a:fld>
            <a:endParaRPr lang="it-IT" sz="1200">
              <a:latin typeface="Calibri" charset="0"/>
            </a:endParaRPr>
          </a:p>
        </p:txBody>
      </p:sp>
      <p:sp>
        <p:nvSpPr>
          <p:cNvPr id="206850"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1C30B1DB-6900-CC46-BC34-22EC7EF1741E}" type="slidenum">
              <a:rPr lang="it-IT" sz="1200">
                <a:latin typeface="Calibri" charset="0"/>
              </a:rPr>
              <a:pPr algn="r">
                <a:buClrTx/>
                <a:buFontTx/>
                <a:buNone/>
              </a:pPr>
              <a:t>91</a:t>
            </a:fld>
            <a:endParaRPr lang="it-IT" sz="1200">
              <a:latin typeface="Calibri" charset="0"/>
            </a:endParaRPr>
          </a:p>
        </p:txBody>
      </p:sp>
      <p:sp>
        <p:nvSpPr>
          <p:cNvPr id="206851"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6852"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E44BE2-0134-7F45-B092-8FED5C8D11A9}" type="slidenum">
              <a:rPr lang="it-IT"/>
              <a:pPr/>
              <a:t>92</a:t>
            </a:fld>
            <a:endParaRPr lang="it-IT"/>
          </a:p>
        </p:txBody>
      </p:sp>
      <p:sp>
        <p:nvSpPr>
          <p:cNvPr id="20787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944D4147-67A9-AF4F-BFDE-5969B6093F14}" type="slidenum">
              <a:rPr lang="it-IT" sz="1200">
                <a:latin typeface="Calibri" charset="0"/>
              </a:rPr>
              <a:pPr algn="r">
                <a:buClrTx/>
                <a:buFontTx/>
                <a:buNone/>
              </a:pPr>
              <a:t>92</a:t>
            </a:fld>
            <a:endParaRPr lang="it-IT" sz="1200">
              <a:latin typeface="Calibri" charset="0"/>
            </a:endParaRPr>
          </a:p>
        </p:txBody>
      </p:sp>
      <p:sp>
        <p:nvSpPr>
          <p:cNvPr id="207874"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97D586A-0E6F-B746-B4EF-A93C7ADC697E}" type="slidenum">
              <a:rPr lang="it-IT" sz="1200">
                <a:latin typeface="Calibri" charset="0"/>
              </a:rPr>
              <a:pPr algn="r">
                <a:buClrTx/>
                <a:buFontTx/>
                <a:buNone/>
              </a:pPr>
              <a:t>92</a:t>
            </a:fld>
            <a:endParaRPr lang="it-IT" sz="1200">
              <a:latin typeface="Calibri" charset="0"/>
            </a:endParaRPr>
          </a:p>
        </p:txBody>
      </p:sp>
      <p:sp>
        <p:nvSpPr>
          <p:cNvPr id="207875"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7876"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180F3B1-E86C-154E-9C32-F1C90ED0063F}" type="slidenum">
              <a:rPr lang="it-IT"/>
              <a:pPr/>
              <a:t>93</a:t>
            </a:fld>
            <a:endParaRPr lang="it-IT"/>
          </a:p>
        </p:txBody>
      </p:sp>
      <p:sp>
        <p:nvSpPr>
          <p:cNvPr id="20889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EF063DED-59DB-6A4E-8F65-1A5BA550185D}" type="slidenum">
              <a:rPr lang="it-IT" sz="1200">
                <a:latin typeface="Calibri" charset="0"/>
              </a:rPr>
              <a:pPr algn="r">
                <a:buClrTx/>
                <a:buFontTx/>
                <a:buNone/>
              </a:pPr>
              <a:t>93</a:t>
            </a:fld>
            <a:endParaRPr lang="it-IT" sz="1200">
              <a:latin typeface="Calibri" charset="0"/>
            </a:endParaRPr>
          </a:p>
        </p:txBody>
      </p:sp>
      <p:sp>
        <p:nvSpPr>
          <p:cNvPr id="208898"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D705AAF-97CA-4F47-B335-D5AEC33833B9}" type="slidenum">
              <a:rPr lang="it-IT" sz="1200">
                <a:latin typeface="Calibri" charset="0"/>
              </a:rPr>
              <a:pPr algn="r">
                <a:buClrTx/>
                <a:buFontTx/>
                <a:buNone/>
              </a:pPr>
              <a:t>93</a:t>
            </a:fld>
            <a:endParaRPr lang="it-IT" sz="1200">
              <a:latin typeface="Calibri" charset="0"/>
            </a:endParaRPr>
          </a:p>
        </p:txBody>
      </p:sp>
      <p:sp>
        <p:nvSpPr>
          <p:cNvPr id="208899"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8900"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A754416-3287-CE49-A698-53320EEDDEEB}" type="slidenum">
              <a:rPr lang="it-IT"/>
              <a:pPr/>
              <a:t>94</a:t>
            </a:fld>
            <a:endParaRPr lang="it-IT"/>
          </a:p>
        </p:txBody>
      </p:sp>
      <p:sp>
        <p:nvSpPr>
          <p:cNvPr id="20992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82A1A98-E741-B44B-8E94-CA3A31495D58}" type="slidenum">
              <a:rPr lang="it-IT" sz="1200">
                <a:latin typeface="Calibri" charset="0"/>
              </a:rPr>
              <a:pPr algn="r">
                <a:buClrTx/>
                <a:buFontTx/>
                <a:buNone/>
              </a:pPr>
              <a:t>94</a:t>
            </a:fld>
            <a:endParaRPr lang="it-IT" sz="1200">
              <a:latin typeface="Calibri" charset="0"/>
            </a:endParaRPr>
          </a:p>
        </p:txBody>
      </p:sp>
      <p:sp>
        <p:nvSpPr>
          <p:cNvPr id="209922"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F9BF62C-D0F5-C645-991B-9731E56DA1D9}" type="slidenum">
              <a:rPr lang="it-IT" sz="1200">
                <a:latin typeface="Calibri" charset="0"/>
              </a:rPr>
              <a:pPr algn="r">
                <a:buClrTx/>
                <a:buFontTx/>
                <a:buNone/>
              </a:pPr>
              <a:t>94</a:t>
            </a:fld>
            <a:endParaRPr lang="it-IT" sz="1200">
              <a:latin typeface="Calibri" charset="0"/>
            </a:endParaRPr>
          </a:p>
        </p:txBody>
      </p:sp>
      <p:sp>
        <p:nvSpPr>
          <p:cNvPr id="209923"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9924"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1AC44EA-3E5E-3346-A454-36623251D7BC}" type="slidenum">
              <a:rPr lang="it-IT"/>
              <a:pPr/>
              <a:t>95</a:t>
            </a:fld>
            <a:endParaRPr lang="it-IT"/>
          </a:p>
        </p:txBody>
      </p:sp>
      <p:sp>
        <p:nvSpPr>
          <p:cNvPr id="21094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03BFAD32-80DA-4F43-B494-2179F073C7FD}" type="slidenum">
              <a:rPr lang="it-IT" sz="1200">
                <a:latin typeface="Calibri" charset="0"/>
              </a:rPr>
              <a:pPr algn="r">
                <a:buClrTx/>
                <a:buFontTx/>
                <a:buNone/>
              </a:pPr>
              <a:t>95</a:t>
            </a:fld>
            <a:endParaRPr lang="it-IT" sz="1200">
              <a:latin typeface="Calibri" charset="0"/>
            </a:endParaRPr>
          </a:p>
        </p:txBody>
      </p:sp>
      <p:sp>
        <p:nvSpPr>
          <p:cNvPr id="210946"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BF584DA2-770E-AA42-9076-37605F0F4392}" type="slidenum">
              <a:rPr lang="it-IT" sz="1200">
                <a:latin typeface="Calibri" charset="0"/>
              </a:rPr>
              <a:pPr algn="r">
                <a:buClrTx/>
                <a:buFontTx/>
                <a:buNone/>
              </a:pPr>
              <a:t>95</a:t>
            </a:fld>
            <a:endParaRPr lang="it-IT" sz="1200">
              <a:latin typeface="Calibri" charset="0"/>
            </a:endParaRPr>
          </a:p>
        </p:txBody>
      </p:sp>
      <p:sp>
        <p:nvSpPr>
          <p:cNvPr id="210947"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0948"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85D8E32-7E8A-C445-BC21-8DB416CEFC0A}" type="slidenum">
              <a:rPr lang="it-IT"/>
              <a:pPr/>
              <a:t>96</a:t>
            </a:fld>
            <a:endParaRPr lang="it-IT"/>
          </a:p>
        </p:txBody>
      </p:sp>
      <p:sp>
        <p:nvSpPr>
          <p:cNvPr id="211969"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6996211-D786-234C-9606-29D0CA840C4E}" type="slidenum">
              <a:rPr lang="it-IT" sz="1200">
                <a:latin typeface="Calibri" charset="0"/>
              </a:rPr>
              <a:pPr algn="r">
                <a:buClrTx/>
                <a:buFontTx/>
                <a:buNone/>
              </a:pPr>
              <a:t>96</a:t>
            </a:fld>
            <a:endParaRPr lang="it-IT" sz="1200">
              <a:latin typeface="Calibri" charset="0"/>
            </a:endParaRPr>
          </a:p>
        </p:txBody>
      </p:sp>
      <p:sp>
        <p:nvSpPr>
          <p:cNvPr id="211970"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5EA4D2C2-3FCF-E942-AB67-AAB09B77802A}" type="slidenum">
              <a:rPr lang="it-IT" sz="1200">
                <a:latin typeface="Calibri" charset="0"/>
              </a:rPr>
              <a:pPr algn="r">
                <a:buClrTx/>
                <a:buFontTx/>
                <a:buNone/>
              </a:pPr>
              <a:t>96</a:t>
            </a:fld>
            <a:endParaRPr lang="it-IT" sz="1200">
              <a:latin typeface="Calibri" charset="0"/>
            </a:endParaRPr>
          </a:p>
        </p:txBody>
      </p:sp>
      <p:sp>
        <p:nvSpPr>
          <p:cNvPr id="211971"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1972"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1812507C-12EC-9A4B-A7FD-6CD3E133016A}" type="slidenum">
              <a:rPr lang="it-IT"/>
              <a:pPr/>
              <a:t>97</a:t>
            </a:fld>
            <a:endParaRPr lang="it-IT"/>
          </a:p>
        </p:txBody>
      </p:sp>
      <p:sp>
        <p:nvSpPr>
          <p:cNvPr id="21299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01BE1E4-B613-0348-BB8E-765603F4BFC4}" type="slidenum">
              <a:rPr lang="it-IT" sz="1200">
                <a:latin typeface="Calibri" charset="0"/>
              </a:rPr>
              <a:pPr algn="r">
                <a:buClrTx/>
                <a:buFontTx/>
                <a:buNone/>
              </a:pPr>
              <a:t>97</a:t>
            </a:fld>
            <a:endParaRPr lang="it-IT" sz="1200">
              <a:latin typeface="Calibri" charset="0"/>
            </a:endParaRPr>
          </a:p>
        </p:txBody>
      </p:sp>
      <p:sp>
        <p:nvSpPr>
          <p:cNvPr id="212994"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299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03A90D9A-FFAC-A240-8755-BED2EF8B08B4}" type="slidenum">
              <a:rPr lang="it-IT"/>
              <a:pPr/>
              <a:t>98</a:t>
            </a:fld>
            <a:endParaRPr lang="it-IT"/>
          </a:p>
        </p:txBody>
      </p:sp>
      <p:sp>
        <p:nvSpPr>
          <p:cNvPr id="214017"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AF88874-9977-FF4F-A0BD-2AFD4C8634CE}" type="slidenum">
              <a:rPr lang="it-IT" sz="1200">
                <a:latin typeface="Calibri" charset="0"/>
              </a:rPr>
              <a:pPr algn="r">
                <a:buClrTx/>
                <a:buFontTx/>
                <a:buNone/>
              </a:pPr>
              <a:t>98</a:t>
            </a:fld>
            <a:endParaRPr lang="it-IT" sz="1200">
              <a:latin typeface="Calibri" charset="0"/>
            </a:endParaRPr>
          </a:p>
        </p:txBody>
      </p:sp>
      <p:sp>
        <p:nvSpPr>
          <p:cNvPr id="214018"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401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568634-4254-6745-8382-68E71F6FD4F9}" type="slidenum">
              <a:rPr lang="it-IT"/>
              <a:pPr/>
              <a:t>99</a:t>
            </a:fld>
            <a:endParaRPr lang="it-IT"/>
          </a:p>
        </p:txBody>
      </p:sp>
      <p:sp>
        <p:nvSpPr>
          <p:cNvPr id="21504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D287B211-EFAC-474B-A23A-F84B55E363D1}" type="slidenum">
              <a:rPr lang="it-IT" sz="1200">
                <a:latin typeface="Calibri" charset="0"/>
              </a:rPr>
              <a:pPr algn="r">
                <a:buClrTx/>
                <a:buFontTx/>
                <a:buNone/>
              </a:pPr>
              <a:t>99</a:t>
            </a:fld>
            <a:endParaRPr lang="it-IT" sz="1200">
              <a:latin typeface="Calibri" charset="0"/>
            </a:endParaRPr>
          </a:p>
        </p:txBody>
      </p:sp>
      <p:sp>
        <p:nvSpPr>
          <p:cNvPr id="215042" name="Text Box 2"/>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6154E971-558C-C94F-B3B5-C958903542FF}" type="slidenum">
              <a:rPr lang="it-IT" sz="1200">
                <a:latin typeface="Calibri" charset="0"/>
              </a:rPr>
              <a:pPr algn="r">
                <a:buClrTx/>
                <a:buFontTx/>
                <a:buNone/>
              </a:pPr>
              <a:t>99</a:t>
            </a:fld>
            <a:endParaRPr lang="it-IT" sz="1200">
              <a:latin typeface="Calibri" charset="0"/>
            </a:endParaRPr>
          </a:p>
        </p:txBody>
      </p:sp>
      <p:sp>
        <p:nvSpPr>
          <p:cNvPr id="215043"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44"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p:cNvSpPr>
            <a:spLocks noGrp="1" noChangeArrowheads="1"/>
          </p:cNvSpPr>
          <p:nvPr>
            <p:ph type="sldNum"/>
          </p:nvPr>
        </p:nvSpPr>
        <p:spPr>
          <a:ln/>
        </p:spPr>
        <p:txBody>
          <a:bodyPr/>
          <a:lstStyle/>
          <a:p>
            <a:fld id="{BB11AC3F-6723-5E43-A84A-C9F9EDCB4BB7}" type="slidenum">
              <a:rPr lang="it-IT"/>
              <a:pPr/>
              <a:t>100</a:t>
            </a:fld>
            <a:endParaRPr lang="it-IT"/>
          </a:p>
        </p:txBody>
      </p:sp>
      <p:sp>
        <p:nvSpPr>
          <p:cNvPr id="21606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fld id="{40F5817C-22F2-0A48-A3D0-C82F309A3281}" type="slidenum">
              <a:rPr lang="it-IT" sz="1200">
                <a:latin typeface="Calibri" charset="0"/>
              </a:rPr>
              <a:pPr algn="r">
                <a:buClrTx/>
                <a:buFontTx/>
                <a:buNone/>
              </a:pPr>
              <a:t>100</a:t>
            </a:fld>
            <a:endParaRPr lang="it-IT" sz="1200">
              <a:latin typeface="Calibri" charset="0"/>
            </a:endParaRPr>
          </a:p>
        </p:txBody>
      </p:sp>
      <p:sp>
        <p:nvSpPr>
          <p:cNvPr id="216066" name="Text Box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606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idx="10"/>
          </p:nvPr>
        </p:nvSpPr>
        <p:spPr/>
        <p:txBody>
          <a:bodyPr/>
          <a:lstStyle>
            <a:lvl1pPr>
              <a:defRPr/>
            </a:lvl1pPr>
          </a:lstStyle>
          <a:p>
            <a:endParaRPr lang="it-IT"/>
          </a:p>
        </p:txBody>
      </p:sp>
      <p:sp>
        <p:nvSpPr>
          <p:cNvPr id="5" name="Segnaposto numero diapositiva 4"/>
          <p:cNvSpPr>
            <a:spLocks noGrp="1"/>
          </p:cNvSpPr>
          <p:nvPr>
            <p:ph type="sldNum" idx="11"/>
          </p:nvPr>
        </p:nvSpPr>
        <p:spPr/>
        <p:txBody>
          <a:bodyPr/>
          <a:lstStyle>
            <a:lvl1pPr>
              <a:defRPr/>
            </a:lvl1pPr>
          </a:lstStyle>
          <a:p>
            <a:fld id="{CFFAB110-7129-E948-87ED-C92BF15C29C4}" type="slidenum">
              <a:rPr lang="it-IT"/>
              <a:pPr/>
              <a:t>‹N›</a:t>
            </a:fld>
            <a:endParaRPr lang="it-IT"/>
          </a:p>
        </p:txBody>
      </p:sp>
    </p:spTree>
    <p:extLst>
      <p:ext uri="{BB962C8B-B14F-4D97-AF65-F5344CB8AC3E}">
        <p14:creationId xmlns:p14="http://schemas.microsoft.com/office/powerpoint/2010/main" val="1945128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it-IT"/>
          </a:p>
        </p:txBody>
      </p:sp>
      <p:sp>
        <p:nvSpPr>
          <p:cNvPr id="5" name="Segnaposto numero diapositiva 4"/>
          <p:cNvSpPr>
            <a:spLocks noGrp="1"/>
          </p:cNvSpPr>
          <p:nvPr>
            <p:ph type="sldNum" idx="11"/>
          </p:nvPr>
        </p:nvSpPr>
        <p:spPr/>
        <p:txBody>
          <a:bodyPr/>
          <a:lstStyle>
            <a:lvl1pPr>
              <a:defRPr/>
            </a:lvl1pPr>
          </a:lstStyle>
          <a:p>
            <a:fld id="{1CAA0C50-EA61-FE4F-88A9-9CF4D027787D}" type="slidenum">
              <a:rPr lang="it-IT"/>
              <a:pPr/>
              <a:t>‹N›</a:t>
            </a:fld>
            <a:endParaRPr lang="it-IT"/>
          </a:p>
        </p:txBody>
      </p:sp>
    </p:spTree>
    <p:extLst>
      <p:ext uri="{BB962C8B-B14F-4D97-AF65-F5344CB8AC3E}">
        <p14:creationId xmlns:p14="http://schemas.microsoft.com/office/powerpoint/2010/main" val="124838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4638" y="274638"/>
            <a:ext cx="2054225" cy="5843587"/>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5038" cy="5843587"/>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it-IT"/>
          </a:p>
        </p:txBody>
      </p:sp>
      <p:sp>
        <p:nvSpPr>
          <p:cNvPr id="5" name="Segnaposto numero diapositiva 4"/>
          <p:cNvSpPr>
            <a:spLocks noGrp="1"/>
          </p:cNvSpPr>
          <p:nvPr>
            <p:ph type="sldNum" idx="11"/>
          </p:nvPr>
        </p:nvSpPr>
        <p:spPr/>
        <p:txBody>
          <a:bodyPr/>
          <a:lstStyle>
            <a:lvl1pPr>
              <a:defRPr/>
            </a:lvl1pPr>
          </a:lstStyle>
          <a:p>
            <a:fld id="{72107115-5F44-7B4B-92F0-010727A58CBA}" type="slidenum">
              <a:rPr lang="it-IT"/>
              <a:pPr/>
              <a:t>‹N›</a:t>
            </a:fld>
            <a:endParaRPr lang="it-IT"/>
          </a:p>
        </p:txBody>
      </p:sp>
    </p:spTree>
    <p:extLst>
      <p:ext uri="{BB962C8B-B14F-4D97-AF65-F5344CB8AC3E}">
        <p14:creationId xmlns:p14="http://schemas.microsoft.com/office/powerpoint/2010/main" val="41533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numero diapositiva 3"/>
          <p:cNvSpPr>
            <a:spLocks noGrp="1"/>
          </p:cNvSpPr>
          <p:nvPr>
            <p:ph type="sldNum" idx="10"/>
          </p:nvPr>
        </p:nvSpPr>
        <p:spPr/>
        <p:txBody>
          <a:bodyPr/>
          <a:lstStyle>
            <a:lvl1pPr>
              <a:defRPr/>
            </a:lvl1pPr>
          </a:lstStyle>
          <a:p>
            <a:fld id="{8820BB35-D41D-D043-9218-D5835A5D9E6F}" type="slidenum">
              <a:rPr lang="en-US"/>
              <a:pPr/>
              <a:t>‹N›</a:t>
            </a:fld>
            <a:endParaRPr lang="en-US"/>
          </a:p>
        </p:txBody>
      </p:sp>
    </p:spTree>
    <p:extLst>
      <p:ext uri="{BB962C8B-B14F-4D97-AF65-F5344CB8AC3E}">
        <p14:creationId xmlns:p14="http://schemas.microsoft.com/office/powerpoint/2010/main" val="1184947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1359C844-2350-1444-960E-102711AD4A31}" type="slidenum">
              <a:rPr lang="en-US"/>
              <a:pPr/>
              <a:t>‹N›</a:t>
            </a:fld>
            <a:endParaRPr lang="en-US"/>
          </a:p>
        </p:txBody>
      </p:sp>
    </p:spTree>
    <p:extLst>
      <p:ext uri="{BB962C8B-B14F-4D97-AF65-F5344CB8AC3E}">
        <p14:creationId xmlns:p14="http://schemas.microsoft.com/office/powerpoint/2010/main" val="3440231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Segnaposto numero diapositiva 3"/>
          <p:cNvSpPr>
            <a:spLocks noGrp="1"/>
          </p:cNvSpPr>
          <p:nvPr>
            <p:ph type="sldNum" idx="10"/>
          </p:nvPr>
        </p:nvSpPr>
        <p:spPr/>
        <p:txBody>
          <a:bodyPr/>
          <a:lstStyle>
            <a:lvl1pPr>
              <a:defRPr/>
            </a:lvl1pPr>
          </a:lstStyle>
          <a:p>
            <a:fld id="{ED521298-82C4-E647-8333-CA7F61447B81}" type="slidenum">
              <a:rPr lang="en-US"/>
              <a:pPr/>
              <a:t>‹N›</a:t>
            </a:fld>
            <a:endParaRPr lang="en-US"/>
          </a:p>
        </p:txBody>
      </p:sp>
    </p:spTree>
    <p:extLst>
      <p:ext uri="{BB962C8B-B14F-4D97-AF65-F5344CB8AC3E}">
        <p14:creationId xmlns:p14="http://schemas.microsoft.com/office/powerpoint/2010/main" val="3066986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22725"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32325" y="1600200"/>
            <a:ext cx="4022725"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idx="10"/>
          </p:nvPr>
        </p:nvSpPr>
        <p:spPr/>
        <p:txBody>
          <a:bodyPr/>
          <a:lstStyle>
            <a:lvl1pPr>
              <a:defRPr/>
            </a:lvl1pPr>
          </a:lstStyle>
          <a:p>
            <a:fld id="{B083FAF3-D66B-2142-9584-FB3FA344D957}" type="slidenum">
              <a:rPr lang="en-US"/>
              <a:pPr/>
              <a:t>‹N›</a:t>
            </a:fld>
            <a:endParaRPr lang="en-US"/>
          </a:p>
        </p:txBody>
      </p:sp>
    </p:spTree>
    <p:extLst>
      <p:ext uri="{BB962C8B-B14F-4D97-AF65-F5344CB8AC3E}">
        <p14:creationId xmlns:p14="http://schemas.microsoft.com/office/powerpoint/2010/main" val="142445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idx="10"/>
          </p:nvPr>
        </p:nvSpPr>
        <p:spPr/>
        <p:txBody>
          <a:bodyPr/>
          <a:lstStyle>
            <a:lvl1pPr>
              <a:defRPr/>
            </a:lvl1pPr>
          </a:lstStyle>
          <a:p>
            <a:fld id="{C180F8CE-653B-E14B-A9B9-7CBC51F25503}" type="slidenum">
              <a:rPr lang="en-US"/>
              <a:pPr/>
              <a:t>‹N›</a:t>
            </a:fld>
            <a:endParaRPr lang="en-US"/>
          </a:p>
        </p:txBody>
      </p:sp>
    </p:spTree>
    <p:extLst>
      <p:ext uri="{BB962C8B-B14F-4D97-AF65-F5344CB8AC3E}">
        <p14:creationId xmlns:p14="http://schemas.microsoft.com/office/powerpoint/2010/main" val="2898525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numero diapositiva 2"/>
          <p:cNvSpPr>
            <a:spLocks noGrp="1"/>
          </p:cNvSpPr>
          <p:nvPr>
            <p:ph type="sldNum" idx="10"/>
          </p:nvPr>
        </p:nvSpPr>
        <p:spPr/>
        <p:txBody>
          <a:bodyPr/>
          <a:lstStyle>
            <a:lvl1pPr>
              <a:defRPr/>
            </a:lvl1pPr>
          </a:lstStyle>
          <a:p>
            <a:fld id="{1C85A2AC-D24A-B546-9F77-4FC8D57464CE}" type="slidenum">
              <a:rPr lang="en-US"/>
              <a:pPr/>
              <a:t>‹N›</a:t>
            </a:fld>
            <a:endParaRPr lang="en-US"/>
          </a:p>
        </p:txBody>
      </p:sp>
    </p:spTree>
    <p:extLst>
      <p:ext uri="{BB962C8B-B14F-4D97-AF65-F5344CB8AC3E}">
        <p14:creationId xmlns:p14="http://schemas.microsoft.com/office/powerpoint/2010/main" val="4252814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numero diapositiva 1"/>
          <p:cNvSpPr>
            <a:spLocks noGrp="1"/>
          </p:cNvSpPr>
          <p:nvPr>
            <p:ph type="sldNum" idx="10"/>
          </p:nvPr>
        </p:nvSpPr>
        <p:spPr/>
        <p:txBody>
          <a:bodyPr/>
          <a:lstStyle>
            <a:lvl1pPr>
              <a:defRPr/>
            </a:lvl1pPr>
          </a:lstStyle>
          <a:p>
            <a:fld id="{DF9CB8EE-5E5E-0D4D-94B9-1B32F872AC97}" type="slidenum">
              <a:rPr lang="en-US"/>
              <a:pPr/>
              <a:t>‹N›</a:t>
            </a:fld>
            <a:endParaRPr lang="en-US"/>
          </a:p>
        </p:txBody>
      </p:sp>
    </p:spTree>
    <p:extLst>
      <p:ext uri="{BB962C8B-B14F-4D97-AF65-F5344CB8AC3E}">
        <p14:creationId xmlns:p14="http://schemas.microsoft.com/office/powerpoint/2010/main" val="119791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numero diapositiva 4"/>
          <p:cNvSpPr>
            <a:spLocks noGrp="1"/>
          </p:cNvSpPr>
          <p:nvPr>
            <p:ph type="sldNum" idx="10"/>
          </p:nvPr>
        </p:nvSpPr>
        <p:spPr/>
        <p:txBody>
          <a:bodyPr/>
          <a:lstStyle>
            <a:lvl1pPr>
              <a:defRPr/>
            </a:lvl1pPr>
          </a:lstStyle>
          <a:p>
            <a:fld id="{179E1E57-E6F4-1440-A67E-96ED71E0640C}" type="slidenum">
              <a:rPr lang="en-US"/>
              <a:pPr/>
              <a:t>‹N›</a:t>
            </a:fld>
            <a:endParaRPr lang="en-US"/>
          </a:p>
        </p:txBody>
      </p:sp>
    </p:spTree>
    <p:extLst>
      <p:ext uri="{BB962C8B-B14F-4D97-AF65-F5344CB8AC3E}">
        <p14:creationId xmlns:p14="http://schemas.microsoft.com/office/powerpoint/2010/main" val="1332916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it-IT"/>
          </a:p>
        </p:txBody>
      </p:sp>
      <p:sp>
        <p:nvSpPr>
          <p:cNvPr id="5" name="Segnaposto numero diapositiva 4"/>
          <p:cNvSpPr>
            <a:spLocks noGrp="1"/>
          </p:cNvSpPr>
          <p:nvPr>
            <p:ph type="sldNum" idx="11"/>
          </p:nvPr>
        </p:nvSpPr>
        <p:spPr/>
        <p:txBody>
          <a:bodyPr/>
          <a:lstStyle>
            <a:lvl1pPr>
              <a:defRPr/>
            </a:lvl1pPr>
          </a:lstStyle>
          <a:p>
            <a:fld id="{D39301F9-A211-3E43-B63A-D59A160468F0}" type="slidenum">
              <a:rPr lang="it-IT"/>
              <a:pPr/>
              <a:t>‹N›</a:t>
            </a:fld>
            <a:endParaRPr lang="it-IT"/>
          </a:p>
        </p:txBody>
      </p:sp>
    </p:spTree>
    <p:extLst>
      <p:ext uri="{BB962C8B-B14F-4D97-AF65-F5344CB8AC3E}">
        <p14:creationId xmlns:p14="http://schemas.microsoft.com/office/powerpoint/2010/main" val="3980197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numero diapositiva 4"/>
          <p:cNvSpPr>
            <a:spLocks noGrp="1"/>
          </p:cNvSpPr>
          <p:nvPr>
            <p:ph type="sldNum" idx="10"/>
          </p:nvPr>
        </p:nvSpPr>
        <p:spPr/>
        <p:txBody>
          <a:bodyPr/>
          <a:lstStyle>
            <a:lvl1pPr>
              <a:defRPr/>
            </a:lvl1pPr>
          </a:lstStyle>
          <a:p>
            <a:fld id="{2D6BB3D2-D08D-724E-A707-7EB7C663BA92}" type="slidenum">
              <a:rPr lang="en-US"/>
              <a:pPr/>
              <a:t>‹N›</a:t>
            </a:fld>
            <a:endParaRPr lang="en-US"/>
          </a:p>
        </p:txBody>
      </p:sp>
    </p:spTree>
    <p:extLst>
      <p:ext uri="{BB962C8B-B14F-4D97-AF65-F5344CB8AC3E}">
        <p14:creationId xmlns:p14="http://schemas.microsoft.com/office/powerpoint/2010/main" val="3875094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7014D264-A33B-8146-B22E-8B5BF47B6649}" type="slidenum">
              <a:rPr lang="en-US"/>
              <a:pPr/>
              <a:t>‹N›</a:t>
            </a:fld>
            <a:endParaRPr lang="en-US"/>
          </a:p>
        </p:txBody>
      </p:sp>
    </p:spTree>
    <p:extLst>
      <p:ext uri="{BB962C8B-B14F-4D97-AF65-F5344CB8AC3E}">
        <p14:creationId xmlns:p14="http://schemas.microsoft.com/office/powerpoint/2010/main" val="3315584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05588" y="127000"/>
            <a:ext cx="2049462" cy="5967413"/>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127000"/>
            <a:ext cx="5995988" cy="5967413"/>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AE7B8747-D55A-C94C-9DC4-CEA6195DB470}" type="slidenum">
              <a:rPr lang="en-US"/>
              <a:pPr/>
              <a:t>‹N›</a:t>
            </a:fld>
            <a:endParaRPr lang="en-US"/>
          </a:p>
        </p:txBody>
      </p:sp>
    </p:spTree>
    <p:extLst>
      <p:ext uri="{BB962C8B-B14F-4D97-AF65-F5344CB8AC3E}">
        <p14:creationId xmlns:p14="http://schemas.microsoft.com/office/powerpoint/2010/main" val="402403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p>
        </p:txBody>
      </p:sp>
      <p:sp>
        <p:nvSpPr>
          <p:cNvPr id="5" name="Segnaposto numero diapositiva 4"/>
          <p:cNvSpPr>
            <a:spLocks noGrp="1"/>
          </p:cNvSpPr>
          <p:nvPr>
            <p:ph type="sldNum" idx="11"/>
          </p:nvPr>
        </p:nvSpPr>
        <p:spPr/>
        <p:txBody>
          <a:bodyPr/>
          <a:lstStyle>
            <a:lvl1pPr>
              <a:defRPr/>
            </a:lvl1pPr>
          </a:lstStyle>
          <a:p>
            <a:fld id="{4CBDB27C-5BD7-6742-9364-00FC798C23BF}" type="slidenum">
              <a:rPr lang="it-IT"/>
              <a:pPr/>
              <a:t>‹N›</a:t>
            </a:fld>
            <a:endParaRPr lang="it-IT"/>
          </a:p>
        </p:txBody>
      </p:sp>
    </p:spTree>
    <p:extLst>
      <p:ext uri="{BB962C8B-B14F-4D97-AF65-F5344CB8AC3E}">
        <p14:creationId xmlns:p14="http://schemas.microsoft.com/office/powerpoint/2010/main" val="3523945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3838"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3438" y="1600200"/>
            <a:ext cx="4035425"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idx="10"/>
          </p:nvPr>
        </p:nvSpPr>
        <p:spPr/>
        <p:txBody>
          <a:bodyPr/>
          <a:lstStyle>
            <a:lvl1pPr>
              <a:defRPr/>
            </a:lvl1pPr>
          </a:lstStyle>
          <a:p>
            <a:endParaRPr lang="it-IT"/>
          </a:p>
        </p:txBody>
      </p:sp>
      <p:sp>
        <p:nvSpPr>
          <p:cNvPr id="6" name="Segnaposto numero diapositiva 5"/>
          <p:cNvSpPr>
            <a:spLocks noGrp="1"/>
          </p:cNvSpPr>
          <p:nvPr>
            <p:ph type="sldNum" idx="11"/>
          </p:nvPr>
        </p:nvSpPr>
        <p:spPr/>
        <p:txBody>
          <a:bodyPr/>
          <a:lstStyle>
            <a:lvl1pPr>
              <a:defRPr/>
            </a:lvl1pPr>
          </a:lstStyle>
          <a:p>
            <a:fld id="{7BA1B421-9A35-3D46-96B4-D4C2223E7ACE}" type="slidenum">
              <a:rPr lang="it-IT"/>
              <a:pPr/>
              <a:t>‹N›</a:t>
            </a:fld>
            <a:endParaRPr lang="it-IT"/>
          </a:p>
        </p:txBody>
      </p:sp>
    </p:spTree>
    <p:extLst>
      <p:ext uri="{BB962C8B-B14F-4D97-AF65-F5344CB8AC3E}">
        <p14:creationId xmlns:p14="http://schemas.microsoft.com/office/powerpoint/2010/main" val="3306640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idx="10"/>
          </p:nvPr>
        </p:nvSpPr>
        <p:spPr/>
        <p:txBody>
          <a:bodyPr/>
          <a:lstStyle>
            <a:lvl1pPr>
              <a:defRPr/>
            </a:lvl1pPr>
          </a:lstStyle>
          <a:p>
            <a:endParaRPr lang="it-IT"/>
          </a:p>
        </p:txBody>
      </p:sp>
      <p:sp>
        <p:nvSpPr>
          <p:cNvPr id="8" name="Segnaposto numero diapositiva 7"/>
          <p:cNvSpPr>
            <a:spLocks noGrp="1"/>
          </p:cNvSpPr>
          <p:nvPr>
            <p:ph type="sldNum" idx="11"/>
          </p:nvPr>
        </p:nvSpPr>
        <p:spPr/>
        <p:txBody>
          <a:bodyPr/>
          <a:lstStyle>
            <a:lvl1pPr>
              <a:defRPr/>
            </a:lvl1pPr>
          </a:lstStyle>
          <a:p>
            <a:fld id="{8957875D-018A-FB40-B063-D8E4CAE4862A}" type="slidenum">
              <a:rPr lang="it-IT"/>
              <a:pPr/>
              <a:t>‹N›</a:t>
            </a:fld>
            <a:endParaRPr lang="it-IT"/>
          </a:p>
        </p:txBody>
      </p:sp>
    </p:spTree>
    <p:extLst>
      <p:ext uri="{BB962C8B-B14F-4D97-AF65-F5344CB8AC3E}">
        <p14:creationId xmlns:p14="http://schemas.microsoft.com/office/powerpoint/2010/main" val="1868023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idx="10"/>
          </p:nvPr>
        </p:nvSpPr>
        <p:spPr/>
        <p:txBody>
          <a:bodyPr/>
          <a:lstStyle>
            <a:lvl1pPr>
              <a:defRPr/>
            </a:lvl1pPr>
          </a:lstStyle>
          <a:p>
            <a:endParaRPr lang="it-IT"/>
          </a:p>
        </p:txBody>
      </p:sp>
      <p:sp>
        <p:nvSpPr>
          <p:cNvPr id="4" name="Segnaposto numero diapositiva 3"/>
          <p:cNvSpPr>
            <a:spLocks noGrp="1"/>
          </p:cNvSpPr>
          <p:nvPr>
            <p:ph type="sldNum" idx="11"/>
          </p:nvPr>
        </p:nvSpPr>
        <p:spPr/>
        <p:txBody>
          <a:bodyPr/>
          <a:lstStyle>
            <a:lvl1pPr>
              <a:defRPr/>
            </a:lvl1pPr>
          </a:lstStyle>
          <a:p>
            <a:fld id="{0552F05B-BE5C-D547-A6A4-403FD296120E}" type="slidenum">
              <a:rPr lang="it-IT"/>
              <a:pPr/>
              <a:t>‹N›</a:t>
            </a:fld>
            <a:endParaRPr lang="it-IT"/>
          </a:p>
        </p:txBody>
      </p:sp>
    </p:spTree>
    <p:extLst>
      <p:ext uri="{BB962C8B-B14F-4D97-AF65-F5344CB8AC3E}">
        <p14:creationId xmlns:p14="http://schemas.microsoft.com/office/powerpoint/2010/main" val="271481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p>
        </p:txBody>
      </p:sp>
      <p:sp>
        <p:nvSpPr>
          <p:cNvPr id="3" name="Segnaposto numero diapositiva 2"/>
          <p:cNvSpPr>
            <a:spLocks noGrp="1"/>
          </p:cNvSpPr>
          <p:nvPr>
            <p:ph type="sldNum" idx="11"/>
          </p:nvPr>
        </p:nvSpPr>
        <p:spPr/>
        <p:txBody>
          <a:bodyPr/>
          <a:lstStyle>
            <a:lvl1pPr>
              <a:defRPr/>
            </a:lvl1pPr>
          </a:lstStyle>
          <a:p>
            <a:fld id="{6F6D66E9-39B1-A744-97B1-F5CEBDDA2628}" type="slidenum">
              <a:rPr lang="it-IT"/>
              <a:pPr/>
              <a:t>‹N›</a:t>
            </a:fld>
            <a:endParaRPr lang="it-IT"/>
          </a:p>
        </p:txBody>
      </p:sp>
    </p:spTree>
    <p:extLst>
      <p:ext uri="{BB962C8B-B14F-4D97-AF65-F5344CB8AC3E}">
        <p14:creationId xmlns:p14="http://schemas.microsoft.com/office/powerpoint/2010/main" val="308979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p>
        </p:txBody>
      </p:sp>
      <p:sp>
        <p:nvSpPr>
          <p:cNvPr id="6" name="Segnaposto numero diapositiva 5"/>
          <p:cNvSpPr>
            <a:spLocks noGrp="1"/>
          </p:cNvSpPr>
          <p:nvPr>
            <p:ph type="sldNum" idx="11"/>
          </p:nvPr>
        </p:nvSpPr>
        <p:spPr/>
        <p:txBody>
          <a:bodyPr/>
          <a:lstStyle>
            <a:lvl1pPr>
              <a:defRPr/>
            </a:lvl1pPr>
          </a:lstStyle>
          <a:p>
            <a:fld id="{63D9305A-018F-A44E-98DC-36FD655B251B}" type="slidenum">
              <a:rPr lang="it-IT"/>
              <a:pPr/>
              <a:t>‹N›</a:t>
            </a:fld>
            <a:endParaRPr lang="it-IT"/>
          </a:p>
        </p:txBody>
      </p:sp>
    </p:spTree>
    <p:extLst>
      <p:ext uri="{BB962C8B-B14F-4D97-AF65-F5344CB8AC3E}">
        <p14:creationId xmlns:p14="http://schemas.microsoft.com/office/powerpoint/2010/main" val="411405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p>
        </p:txBody>
      </p:sp>
      <p:sp>
        <p:nvSpPr>
          <p:cNvPr id="6" name="Segnaposto numero diapositiva 5"/>
          <p:cNvSpPr>
            <a:spLocks noGrp="1"/>
          </p:cNvSpPr>
          <p:nvPr>
            <p:ph type="sldNum" idx="11"/>
          </p:nvPr>
        </p:nvSpPr>
        <p:spPr/>
        <p:txBody>
          <a:bodyPr/>
          <a:lstStyle>
            <a:lvl1pPr>
              <a:defRPr/>
            </a:lvl1pPr>
          </a:lstStyle>
          <a:p>
            <a:fld id="{1136D6EE-2B4C-F84B-A4DA-071AD4D6EABD}" type="slidenum">
              <a:rPr lang="it-IT"/>
              <a:pPr/>
              <a:t>‹N›</a:t>
            </a:fld>
            <a:endParaRPr lang="it-IT"/>
          </a:p>
        </p:txBody>
      </p:sp>
    </p:spTree>
    <p:extLst>
      <p:ext uri="{BB962C8B-B14F-4D97-AF65-F5344CB8AC3E}">
        <p14:creationId xmlns:p14="http://schemas.microsoft.com/office/powerpoint/2010/main" val="23796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1663"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1663" cy="451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6350"/>
            <a:ext cx="2125663"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p>
        </p:txBody>
      </p:sp>
      <p:sp>
        <p:nvSpPr>
          <p:cNvPr id="1028"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029" name="Rectangle 5"/>
          <p:cNvSpPr>
            <a:spLocks noGrp="1" noChangeArrowheads="1"/>
          </p:cNvSpPr>
          <p:nvPr>
            <p:ph type="sldNum"/>
          </p:nvPr>
        </p:nvSpPr>
        <p:spPr bwMode="auto">
          <a:xfrm>
            <a:off x="6553200" y="6356350"/>
            <a:ext cx="2125663"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EE887C19-4147-174C-AEB3-A63F611B07EF}" type="slidenum">
              <a:rPr lang="it-IT"/>
              <a:pPr/>
              <a:t>‹N›</a:t>
            </a:fld>
            <a:endParaRPr lang="it-IT"/>
          </a:p>
        </p:txBody>
      </p:sp>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96188" y="73025"/>
            <a:ext cx="1484312" cy="1484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788" y="260350"/>
            <a:ext cx="1089025" cy="107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marL="11430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marL="16002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marL="20574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127000"/>
            <a:ext cx="8197850" cy="140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2050" name="Rectangle 2"/>
          <p:cNvSpPr>
            <a:spLocks noGrp="1" noChangeArrowheads="1"/>
          </p:cNvSpPr>
          <p:nvPr>
            <p:ph type="body" idx="1"/>
          </p:nvPr>
        </p:nvSpPr>
        <p:spPr bwMode="auto">
          <a:xfrm>
            <a:off x="457200" y="1600200"/>
            <a:ext cx="8197850" cy="4494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2051"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Rectangle 5"/>
          <p:cNvSpPr>
            <a:spLocks noGrp="1" noChangeArrowheads="1"/>
          </p:cNvSpPr>
          <p:nvPr>
            <p:ph type="sldNum"/>
          </p:nvPr>
        </p:nvSpPr>
        <p:spPr bwMode="auto">
          <a:xfrm>
            <a:off x="6553200" y="6245225"/>
            <a:ext cx="210185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Times New Roman" charset="0"/>
                <a:cs typeface="Arial Unicode MS" charset="0"/>
              </a:defRPr>
            </a:lvl1pPr>
          </a:lstStyle>
          <a:p>
            <a:fld id="{3623B208-D705-7447-BF60-6346B428A9E3}" type="slidenum">
              <a:rPr lang="en-US"/>
              <a:pPr/>
              <a:t>‹N›</a:t>
            </a:fld>
            <a:endParaRPr lang="en-US"/>
          </a:p>
        </p:txBody>
      </p:sp>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413" y="188913"/>
            <a:ext cx="719137" cy="70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20100" y="188913"/>
            <a:ext cx="473075" cy="719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2pPr>
      <a:lvl3pPr marL="11430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3pPr>
      <a:lvl4pPr marL="16002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4pPr>
      <a:lvl5pPr marL="20574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0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53.wmf"/></Relationships>
</file>

<file path=ppt/slides/_rels/slide1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1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8.png"/></Relationships>
</file>

<file path=ppt/slides/_rels/slide11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2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wm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wmf"/></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83.wmf"/><Relationship Id="rId4" Type="http://schemas.openxmlformats.org/officeDocument/2006/relationships/image" Target="../media/image82.wmf"/></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wmf"/></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wmf"/></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4.png"/><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4.png"/><Relationship Id="rId4" Type="http://schemas.openxmlformats.org/officeDocument/2006/relationships/image" Target="../media/image103.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4.png"/><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4.png"/><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11.emf"/><Relationship Id="rId4" Type="http://schemas.openxmlformats.org/officeDocument/2006/relationships/oleObject" Target="../embeddings/oleObject3.bin"/></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16.png"/><Relationship Id="rId5" Type="http://schemas.openxmlformats.org/officeDocument/2006/relationships/image" Target="../media/image115.emf"/><Relationship Id="rId4" Type="http://schemas.openxmlformats.org/officeDocument/2006/relationships/oleObject" Target="../embeddings/oleObject4.bin"/></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22.wmf"/></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22.wmf"/><Relationship Id="rId4" Type="http://schemas.openxmlformats.org/officeDocument/2006/relationships/image" Target="../media/image126.jpeg"/></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22.wmf"/></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96.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wmf"/></Relationships>
</file>

<file path=ppt/slides/_rels/slide9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35.wmf"/><Relationship Id="rId4" Type="http://schemas.openxmlformats.org/officeDocument/2006/relationships/image" Target="../media/image134.wmf"/></Relationships>
</file>

<file path=ppt/slides/_rels/slide98.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37.wmf"/><Relationship Id="rId4" Type="http://schemas.openxmlformats.org/officeDocument/2006/relationships/image" Target="../media/image136.wmf"/></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000" b="1">
                <a:latin typeface="Calibri" charset="0"/>
              </a:rPr>
              <a:t/>
            </a:r>
            <a:br>
              <a:rPr lang="it-IT" sz="2000" b="1">
                <a:latin typeface="Calibri" charset="0"/>
              </a:rPr>
            </a:br>
            <a:r>
              <a:rPr lang="it-IT" sz="3600" b="1">
                <a:latin typeface="Calibri" charset="0"/>
              </a:rPr>
              <a:t/>
            </a:r>
            <a:br>
              <a:rPr lang="it-IT" sz="3600" b="1">
                <a:latin typeface="Calibri" charset="0"/>
              </a:rPr>
            </a:br>
            <a:endParaRPr lang="it-IT" sz="3600" b="1">
              <a:latin typeface="Calibri"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53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9" name="Rectangle 3"/>
          <p:cNvSpPr>
            <a:spLocks noChangeArrowheads="1"/>
          </p:cNvSpPr>
          <p:nvPr/>
        </p:nvSpPr>
        <p:spPr bwMode="auto">
          <a:xfrm>
            <a:off x="4787900" y="1511300"/>
            <a:ext cx="432117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Book Antiqua" charset="0"/>
                <a:cs typeface="Times New Roman" charset="0"/>
              </a:rPr>
              <a:t>"Gestione e trattamento dell’HCC"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600" b="1">
              <a:solidFill>
                <a:srgbClr val="000000"/>
              </a:solidFill>
              <a:latin typeface="Book Antiqua" charset="0"/>
              <a:cs typeface="Times New Roman"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600" b="1">
                <a:solidFill>
                  <a:srgbClr val="000000"/>
                </a:solidFill>
                <a:latin typeface="Book Antiqua" charset="0"/>
                <a:cs typeface="Times New Roman" charset="0"/>
              </a:rPr>
              <a:t>Opzioni chirurgiche: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600" b="1">
                <a:solidFill>
                  <a:srgbClr val="000000"/>
                </a:solidFill>
                <a:latin typeface="Book Antiqua" charset="0"/>
                <a:cs typeface="Times New Roman" charset="0"/>
              </a:rPr>
              <a:t>dalla resezione al trapianto</a:t>
            </a:r>
          </a:p>
        </p:txBody>
      </p:sp>
      <p:sp>
        <p:nvSpPr>
          <p:cNvPr id="4100" name="Rectangle 4"/>
          <p:cNvSpPr>
            <a:spLocks noChangeArrowheads="1"/>
          </p:cNvSpPr>
          <p:nvPr/>
        </p:nvSpPr>
        <p:spPr bwMode="auto">
          <a:xfrm>
            <a:off x="5040313" y="3573463"/>
            <a:ext cx="3779837"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40680" bIns="0"/>
          <a:lstStyle/>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endParaRPr lang="en-US" sz="2200" b="1" dirty="0">
              <a:solidFill>
                <a:srgbClr val="000000"/>
              </a:solidFill>
              <a:latin typeface="Book Antiqua" charset="0"/>
            </a:endParaRP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sz="2200" b="1" dirty="0">
                <a:solidFill>
                  <a:srgbClr val="000000"/>
                </a:solidFill>
                <a:latin typeface="Book Antiqua" charset="0"/>
              </a:rPr>
              <a:t>Prof. Umberto </a:t>
            </a:r>
            <a:r>
              <a:rPr lang="en-US" sz="2200" b="1" dirty="0" err="1">
                <a:solidFill>
                  <a:srgbClr val="000000"/>
                </a:solidFill>
                <a:latin typeface="Book Antiqua" charset="0"/>
              </a:rPr>
              <a:t>Cillo</a:t>
            </a:r>
            <a:r>
              <a:rPr lang="en-US" sz="2200" b="1" dirty="0">
                <a:solidFill>
                  <a:srgbClr val="000000"/>
                </a:solidFill>
                <a:latin typeface="Book Antiqua" charset="0"/>
              </a:rPr>
              <a:t> </a:t>
            </a: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sz="2200" b="1" dirty="0">
                <a:solidFill>
                  <a:srgbClr val="000000"/>
                </a:solidFill>
                <a:latin typeface="Book Antiqua" charset="0"/>
              </a:rPr>
              <a:t>M.D, FEBS</a:t>
            </a: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endParaRPr lang="en-US" b="1" dirty="0">
              <a:solidFill>
                <a:srgbClr val="000000"/>
              </a:solidFill>
              <a:latin typeface="Book Antiqua" charset="0"/>
            </a:endParaRP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sz="1500" dirty="0" err="1" smtClean="0">
                <a:solidFill>
                  <a:srgbClr val="000000"/>
                </a:solidFill>
                <a:latin typeface="Book Antiqua" charset="0"/>
              </a:rPr>
              <a:t>Direttore</a:t>
            </a:r>
            <a:r>
              <a:rPr lang="en-US" sz="1500" dirty="0" smtClean="0">
                <a:solidFill>
                  <a:srgbClr val="000000"/>
                </a:solidFill>
                <a:latin typeface="Book Antiqua" charset="0"/>
              </a:rPr>
              <a:t>, </a:t>
            </a:r>
            <a:r>
              <a:rPr lang="en-US" sz="1500" dirty="0" err="1" smtClean="0">
                <a:solidFill>
                  <a:srgbClr val="000000"/>
                </a:solidFill>
                <a:latin typeface="Book Antiqua" charset="0"/>
              </a:rPr>
              <a:t>Chirurgia</a:t>
            </a:r>
            <a:r>
              <a:rPr lang="en-US" sz="1500" dirty="0" smtClean="0">
                <a:solidFill>
                  <a:srgbClr val="000000"/>
                </a:solidFill>
                <a:latin typeface="Book Antiqua" charset="0"/>
              </a:rPr>
              <a:t> </a:t>
            </a:r>
            <a:r>
              <a:rPr lang="en-US" sz="1500" dirty="0" err="1">
                <a:solidFill>
                  <a:srgbClr val="000000"/>
                </a:solidFill>
                <a:latin typeface="Book Antiqua" charset="0"/>
              </a:rPr>
              <a:t>Epatobiliare</a:t>
            </a:r>
            <a:r>
              <a:rPr lang="en-US" sz="1500" dirty="0">
                <a:solidFill>
                  <a:srgbClr val="000000"/>
                </a:solidFill>
                <a:latin typeface="Book Antiqua" charset="0"/>
              </a:rPr>
              <a:t> </a:t>
            </a: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sz="1500" dirty="0">
                <a:solidFill>
                  <a:srgbClr val="000000"/>
                </a:solidFill>
                <a:latin typeface="Book Antiqua" charset="0"/>
              </a:rPr>
              <a:t>e Centro </a:t>
            </a:r>
            <a:r>
              <a:rPr lang="en-US" sz="1500" dirty="0" err="1">
                <a:solidFill>
                  <a:srgbClr val="000000"/>
                </a:solidFill>
                <a:latin typeface="Book Antiqua" charset="0"/>
              </a:rPr>
              <a:t>Trapianto</a:t>
            </a:r>
            <a:r>
              <a:rPr lang="en-US" sz="1500" dirty="0">
                <a:solidFill>
                  <a:srgbClr val="000000"/>
                </a:solidFill>
                <a:latin typeface="Book Antiqua" charset="0"/>
              </a:rPr>
              <a:t> di </a:t>
            </a:r>
            <a:r>
              <a:rPr lang="en-US" sz="1500" dirty="0" err="1">
                <a:solidFill>
                  <a:srgbClr val="000000"/>
                </a:solidFill>
                <a:latin typeface="Book Antiqua" charset="0"/>
              </a:rPr>
              <a:t>Fegato</a:t>
            </a:r>
            <a:endParaRPr lang="en-US" sz="1500" dirty="0">
              <a:solidFill>
                <a:srgbClr val="000000"/>
              </a:solidFill>
              <a:latin typeface="Book Antiqua" charset="0"/>
            </a:endParaRP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sz="1500" dirty="0" err="1" smtClean="0">
                <a:solidFill>
                  <a:srgbClr val="000000"/>
                </a:solidFill>
                <a:latin typeface="Book Antiqua" charset="0"/>
              </a:rPr>
              <a:t>Università</a:t>
            </a:r>
            <a:r>
              <a:rPr lang="en-US" sz="1500" dirty="0" smtClean="0">
                <a:solidFill>
                  <a:srgbClr val="000000"/>
                </a:solidFill>
                <a:latin typeface="Book Antiqua" charset="0"/>
              </a:rPr>
              <a:t>- </a:t>
            </a:r>
            <a:r>
              <a:rPr lang="en-US" sz="1500" dirty="0" err="1">
                <a:solidFill>
                  <a:srgbClr val="000000"/>
                </a:solidFill>
                <a:latin typeface="Book Antiqua" charset="0"/>
              </a:rPr>
              <a:t>Azienda</a:t>
            </a:r>
            <a:r>
              <a:rPr lang="en-US" sz="1500" dirty="0">
                <a:solidFill>
                  <a:srgbClr val="000000"/>
                </a:solidFill>
                <a:latin typeface="Book Antiqua" charset="0"/>
              </a:rPr>
              <a:t> </a:t>
            </a:r>
            <a:r>
              <a:rPr lang="en-US" sz="1500" dirty="0" err="1">
                <a:solidFill>
                  <a:srgbClr val="000000"/>
                </a:solidFill>
                <a:latin typeface="Book Antiqua" charset="0"/>
              </a:rPr>
              <a:t>Ospedaliera</a:t>
            </a:r>
            <a:r>
              <a:rPr lang="en-US" sz="1500" dirty="0">
                <a:solidFill>
                  <a:srgbClr val="000000"/>
                </a:solidFill>
                <a:latin typeface="Book Antiqua" charset="0"/>
              </a:rPr>
              <a:t> </a:t>
            </a: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sz="1500" dirty="0">
                <a:solidFill>
                  <a:srgbClr val="000000"/>
                </a:solidFill>
                <a:latin typeface="Book Antiqua" charset="0"/>
              </a:rPr>
              <a:t>di </a:t>
            </a:r>
            <a:r>
              <a:rPr lang="en-US" sz="1500" dirty="0" err="1">
                <a:solidFill>
                  <a:srgbClr val="000000"/>
                </a:solidFill>
                <a:latin typeface="Book Antiqua" charset="0"/>
              </a:rPr>
              <a:t>Padova</a:t>
            </a:r>
            <a:endParaRPr lang="en-US" sz="1500" dirty="0">
              <a:solidFill>
                <a:srgbClr val="000000"/>
              </a:solidFill>
              <a:latin typeface="Book Antiqua" charset="0"/>
            </a:endParaRP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endParaRPr lang="en-US" sz="1500" dirty="0">
              <a:solidFill>
                <a:srgbClr val="000000"/>
              </a:solidFill>
              <a:latin typeface="Book Antiqua" charset="0"/>
            </a:endParaRP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sz="1500" dirty="0" err="1">
                <a:solidFill>
                  <a:srgbClr val="000000"/>
                </a:solidFill>
                <a:latin typeface="Book Antiqua" charset="0"/>
              </a:rPr>
              <a:t>cillo@unipd.it</a:t>
            </a:r>
            <a:endParaRPr lang="en-US" sz="1500" dirty="0">
              <a:solidFill>
                <a:srgbClr val="000000"/>
              </a:solidFill>
              <a:latin typeface="Book Antiqua" charset="0"/>
            </a:endParaRPr>
          </a:p>
          <a:p>
            <a:pPr marL="39688" algn="ctr">
              <a:buClrTx/>
              <a:buFontTx/>
              <a:buNone/>
              <a:tabLst>
                <a:tab pos="39688" algn="l"/>
                <a:tab pos="487363" algn="l"/>
                <a:tab pos="936625" algn="l"/>
                <a:tab pos="1385888" algn="l"/>
                <a:tab pos="1835150" algn="l"/>
                <a:tab pos="2284413" algn="l"/>
                <a:tab pos="2733675" algn="l"/>
                <a:tab pos="3182938" algn="l"/>
                <a:tab pos="3632200" algn="l"/>
                <a:tab pos="4081463" algn="l"/>
                <a:tab pos="4530725" algn="l"/>
                <a:tab pos="4979988" algn="l"/>
                <a:tab pos="5429250" algn="l"/>
                <a:tab pos="5878513" algn="l"/>
                <a:tab pos="6327775" algn="l"/>
                <a:tab pos="6777038" algn="l"/>
                <a:tab pos="7226300" algn="l"/>
                <a:tab pos="7675563" algn="l"/>
                <a:tab pos="8124825" algn="l"/>
                <a:tab pos="8574088" algn="l"/>
                <a:tab pos="9023350" algn="l"/>
              </a:tabLst>
            </a:pPr>
            <a:r>
              <a:rPr lang="en-US" sz="1500" dirty="0" err="1">
                <a:solidFill>
                  <a:srgbClr val="000000"/>
                </a:solidFill>
                <a:latin typeface="Book Antiqua" charset="0"/>
              </a:rPr>
              <a:t>www.fegatochirurgia.com</a:t>
            </a:r>
            <a:endParaRPr lang="en-US" sz="1500" dirty="0">
              <a:solidFill>
                <a:srgbClr val="000000"/>
              </a:solidFill>
              <a:latin typeface="Book Antiqua" charset="0"/>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53188"/>
            <a:ext cx="9144000" cy="404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5" name="Text Box 1"/>
          <p:cNvSpPr txBox="1">
            <a:spLocks noChangeArrowheads="1"/>
          </p:cNvSpPr>
          <p:nvPr/>
        </p:nvSpPr>
        <p:spPr bwMode="auto">
          <a:xfrm>
            <a:off x="1588" y="1341438"/>
            <a:ext cx="91424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t>DATABASE ITALICA (n=5183): distribuzione della % di trapiantabili in base al periodo</a:t>
            </a:r>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2487613"/>
            <a:ext cx="7131050" cy="3998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3667" name="Text Box 3"/>
          <p:cNvSpPr txBox="1">
            <a:spLocks noChangeArrowheads="1"/>
          </p:cNvSpPr>
          <p:nvPr/>
        </p:nvSpPr>
        <p:spPr bwMode="auto">
          <a:xfrm>
            <a:off x="6645275" y="6294438"/>
            <a:ext cx="269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a:t>
            </a:r>
          </a:p>
        </p:txBody>
      </p:sp>
      <p:sp>
        <p:nvSpPr>
          <p:cNvPr id="113668" name="Text Box 4"/>
          <p:cNvSpPr txBox="1">
            <a:spLocks noChangeArrowheads="1"/>
          </p:cNvSpPr>
          <p:nvPr/>
        </p:nvSpPr>
        <p:spPr bwMode="auto">
          <a:xfrm flipH="1">
            <a:off x="395288" y="1662113"/>
            <a:ext cx="8496300"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a:t>* Non trapiantabili: età &gt; 70 anni, comorbidità rilevanti, invasione macrovascolare o meta</a:t>
            </a:r>
          </a:p>
          <a:p>
            <a:pPr>
              <a:buClrTx/>
              <a:buFontTx/>
              <a:buNone/>
            </a:pPr>
            <a:r>
              <a:rPr lang="it-IT" sz="1600"/>
              <a:t>    Alto benefit: BCLC B-C o D</a:t>
            </a:r>
          </a:p>
          <a:p>
            <a:pPr>
              <a:buClrTx/>
              <a:buFontTx/>
              <a:buNone/>
            </a:pPr>
            <a:r>
              <a:rPr lang="it-IT" sz="1600"/>
              <a:t>    Basso benefit: BCLC 0-A</a:t>
            </a:r>
          </a:p>
        </p:txBody>
      </p:sp>
      <p:sp>
        <p:nvSpPr>
          <p:cNvPr id="113669" name="AutoShape 5"/>
          <p:cNvSpPr>
            <a:spLocks/>
          </p:cNvSpPr>
          <p:nvPr/>
        </p:nvSpPr>
        <p:spPr bwMode="auto">
          <a:xfrm>
            <a:off x="8232775" y="4724400"/>
            <a:ext cx="227013" cy="963613"/>
          </a:xfrm>
          <a:prstGeom prst="rightBrace">
            <a:avLst>
              <a:gd name="adj1" fmla="val 8332"/>
              <a:gd name="adj2" fmla="val 50000"/>
            </a:avLst>
          </a:prstGeom>
          <a:noFill/>
          <a:ln w="25560" cap="sq">
            <a:solidFill>
              <a:srgbClr val="00CC99"/>
            </a:solidFill>
            <a:miter lim="800000"/>
            <a:headEnd/>
            <a:tailEnd/>
          </a:ln>
          <a:effectLst>
            <a:outerShdw blurRad="63500" dist="20160" dir="5400000" algn="ctr" rotWithShape="0">
              <a:srgbClr val="80808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3670" name="Text Box 6"/>
          <p:cNvSpPr txBox="1">
            <a:spLocks noChangeArrowheads="1"/>
          </p:cNvSpPr>
          <p:nvPr/>
        </p:nvSpPr>
        <p:spPr bwMode="auto">
          <a:xfrm>
            <a:off x="8480425" y="5013325"/>
            <a:ext cx="638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33%</a:t>
            </a:r>
          </a:p>
        </p:txBody>
      </p:sp>
      <p:sp>
        <p:nvSpPr>
          <p:cNvPr id="113671" name="Text Box 7"/>
          <p:cNvSpPr txBox="1">
            <a:spLocks noChangeArrowheads="1"/>
          </p:cNvSpPr>
          <p:nvPr/>
        </p:nvSpPr>
        <p:spPr bwMode="auto">
          <a:xfrm>
            <a:off x="2051050" y="44450"/>
            <a:ext cx="49022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t>2 ) E’ IL TRAPIANTO DI FEGATO </a:t>
            </a:r>
          </a:p>
          <a:p>
            <a:pPr>
              <a:buClrTx/>
              <a:buFontTx/>
              <a:buNone/>
            </a:pPr>
            <a:r>
              <a:rPr lang="it-IT" sz="2400" b="1"/>
              <a:t>UNA TERAPIA VIRTUALE ?</a:t>
            </a:r>
          </a:p>
        </p:txBody>
      </p:sp>
      <p:grpSp>
        <p:nvGrpSpPr>
          <p:cNvPr id="113672" name="Group 8"/>
          <p:cNvGrpSpPr>
            <a:grpSpLocks/>
          </p:cNvGrpSpPr>
          <p:nvPr/>
        </p:nvGrpSpPr>
        <p:grpSpPr bwMode="auto">
          <a:xfrm>
            <a:off x="7116763" y="23813"/>
            <a:ext cx="2019300" cy="1377950"/>
            <a:chOff x="4483" y="15"/>
            <a:chExt cx="1272" cy="868"/>
          </a:xfrm>
        </p:grpSpPr>
        <p:pic>
          <p:nvPicPr>
            <p:cNvPr id="1136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3674" name="Rectangle 10"/>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extLst>
      <p:ext uri="{BB962C8B-B14F-4D97-AF65-F5344CB8AC3E}">
        <p14:creationId xmlns:p14="http://schemas.microsoft.com/office/powerpoint/2010/main" val="6891855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33375"/>
            <a:ext cx="5832475" cy="925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0" name="Rectangle 2"/>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Rao et al, The American Journal of Surgery (2012) 204, 222–231</a:t>
            </a:r>
          </a:p>
        </p:txBody>
      </p:sp>
      <p:sp>
        <p:nvSpPr>
          <p:cNvPr id="89091" name="Rectangle 3"/>
          <p:cNvSpPr>
            <a:spLocks noChangeArrowheads="1"/>
          </p:cNvSpPr>
          <p:nvPr/>
        </p:nvSpPr>
        <p:spPr bwMode="auto">
          <a:xfrm>
            <a:off x="176213" y="-1825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890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557338"/>
            <a:ext cx="4392613" cy="4999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90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2276475"/>
            <a:ext cx="3455988" cy="3503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4" name="Rectangle 6"/>
          <p:cNvSpPr>
            <a:spLocks noChangeArrowheads="1"/>
          </p:cNvSpPr>
          <p:nvPr/>
        </p:nvSpPr>
        <p:spPr bwMode="auto">
          <a:xfrm>
            <a:off x="395288" y="3068638"/>
            <a:ext cx="8208962" cy="1739900"/>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The laparoscopic </a:t>
            </a:r>
            <a:r>
              <a:rPr lang="en-US" b="1">
                <a:solidFill>
                  <a:srgbClr val="000000"/>
                </a:solidFill>
              </a:rPr>
              <a:t>group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showed a lower significant overall complication rate</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as compared with the open group</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odds ratio 5 .35; CI, </a:t>
            </a:r>
            <a:r>
              <a:rPr lang="it-IT" b="1">
                <a:solidFill>
                  <a:srgbClr val="000000"/>
                </a:solidFill>
              </a:rPr>
              <a:t>.28 –.45; </a:t>
            </a:r>
            <a:r>
              <a:rPr lang="it-IT" b="1" i="1">
                <a:solidFill>
                  <a:srgbClr val="000000"/>
                </a:solidFill>
              </a:rPr>
              <a:t>P  &lt;0.001; HG:  P= 5 .51</a:t>
            </a:r>
          </a:p>
        </p:txBody>
      </p:sp>
      <p:sp>
        <p:nvSpPr>
          <p:cNvPr id="89095" name="Text Box 7"/>
          <p:cNvSpPr txBox="1">
            <a:spLocks noChangeArrowheads="1"/>
          </p:cNvSpPr>
          <p:nvPr/>
        </p:nvSpPr>
        <p:spPr bwMode="auto">
          <a:xfrm>
            <a:off x="5310188" y="1484313"/>
            <a:ext cx="2968625" cy="306387"/>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t>Lower Overall Complication Rate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89094"/>
                                        </p:tgtEl>
                                        <p:attrNameLst>
                                          <p:attrName>style.visibility</p:attrName>
                                        </p:attrNameLst>
                                      </p:cBhvr>
                                      <p:to>
                                        <p:strVal val="visible"/>
                                      </p:to>
                                    </p:set>
                                    <p:animEffect transition="in" filter="fade">
                                      <p:cBhvr additive="repl">
                                        <p:cTn id="7" dur="500"/>
                                        <p:tgtEl>
                                          <p:spTgt spid="89094"/>
                                        </p:tgtEl>
                                      </p:cBhvr>
                                    </p:animEffect>
                                  </p:childTnLst>
                                </p:cTn>
                              </p:par>
                              <p:par>
                                <p:cTn id="8" presetID="10" presetClass="entr" fill="hold" nodeType="withEffect">
                                  <p:stCondLst>
                                    <p:cond delay="0"/>
                                  </p:stCondLst>
                                  <p:childTnLst>
                                    <p:set>
                                      <p:cBhvr additive="repl">
                                        <p:cTn id="9" dur="1" fill="hold">
                                          <p:stCondLst>
                                            <p:cond delay="0"/>
                                          </p:stCondLst>
                                        </p:cTn>
                                        <p:tgtEl>
                                          <p:spTgt spid="89095"/>
                                        </p:tgtEl>
                                        <p:attrNameLst>
                                          <p:attrName>style.visibility</p:attrName>
                                        </p:attrNameLst>
                                      </p:cBhvr>
                                      <p:to>
                                        <p:strVal val="visible"/>
                                      </p:to>
                                    </p:set>
                                    <p:animEffect transition="in" filter="fade">
                                      <p:cBhvr additive="repl">
                                        <p:cTn id="10" dur="20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cxnSp>
        <p:nvCxnSpPr>
          <p:cNvPr id="90113" name="AutoShape 1"/>
          <p:cNvCxnSpPr>
            <a:cxnSpLocks noChangeShapeType="1"/>
          </p:cNvCxnSpPr>
          <p:nvPr/>
        </p:nvCxnSpPr>
        <p:spPr bwMode="auto">
          <a:xfrm>
            <a:off x="7524750" y="3141663"/>
            <a:ext cx="577850" cy="863600"/>
          </a:xfrm>
          <a:prstGeom prst="straightConnector1">
            <a:avLst/>
          </a:prstGeom>
          <a:noFill/>
          <a:ln w="5076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187450"/>
            <a:ext cx="6480175" cy="65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Rectangle 3"/>
          <p:cNvSpPr>
            <a:spLocks noChangeArrowheads="1"/>
          </p:cNvSpPr>
          <p:nvPr/>
        </p:nvSpPr>
        <p:spPr bwMode="auto">
          <a:xfrm>
            <a:off x="6264275" y="6611938"/>
            <a:ext cx="28702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Belli G et al, Surg Endosc (2009) 23:1807–1811</a:t>
            </a:r>
          </a:p>
        </p:txBody>
      </p:sp>
      <p:sp>
        <p:nvSpPr>
          <p:cNvPr id="90116" name="Rectangle 4"/>
          <p:cNvSpPr>
            <a:spLocks noChangeArrowheads="1"/>
          </p:cNvSpPr>
          <p:nvPr/>
        </p:nvSpPr>
        <p:spPr bwMode="auto">
          <a:xfrm>
            <a:off x="0" y="1916113"/>
            <a:ext cx="9144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Recurrence of cancer and the need for several surgical treatments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are the Achilles</a:t>
            </a:r>
            <a:r>
              <a:rPr lang="ja-JP" sz="1400" b="1">
                <a:solidFill>
                  <a:srgbClr val="000000"/>
                </a:solidFill>
                <a:latin typeface="Arial"/>
              </a:rPr>
              <a:t>’</a:t>
            </a:r>
            <a:r>
              <a:rPr lang="en-US" sz="1400" b="1">
                <a:solidFill>
                  <a:srgbClr val="000000"/>
                </a:solidFill>
              </a:rPr>
              <a:t> heel of  HCC treatment </a:t>
            </a:r>
          </a:p>
        </p:txBody>
      </p:sp>
      <p:sp>
        <p:nvSpPr>
          <p:cNvPr id="90117" name="Rectangle 5"/>
          <p:cNvSpPr>
            <a:spLocks noChangeArrowheads="1"/>
          </p:cNvSpPr>
          <p:nvPr/>
        </p:nvSpPr>
        <p:spPr bwMode="auto">
          <a:xfrm>
            <a:off x="144463" y="2589213"/>
            <a:ext cx="4535487" cy="3503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15 patients submitted to laparoscopic reintervention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(hepatic resection or radiofrequency ablation)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for a recurrence of HCC after a previous OLR o LLR</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Overall postoperative mortality : 0%</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Overall postoperative morbidity : 26.65</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No patients had a severe postoperative complication.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1/15 moderate ascites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1/15 atelectasis requiring physiotherapy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1/15 pneumonia, which was treated with antibiotics.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OLR: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More intra-abdominal adhesions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Longer operative time</a:t>
            </a:r>
          </a:p>
        </p:txBody>
      </p:sp>
      <p:sp>
        <p:nvSpPr>
          <p:cNvPr id="90118" name="Rectangle 6"/>
          <p:cNvSpPr>
            <a:spLocks noChangeArrowheads="1"/>
          </p:cNvSpPr>
          <p:nvPr/>
        </p:nvSpPr>
        <p:spPr bwMode="auto">
          <a:xfrm>
            <a:off x="5472113" y="2817813"/>
            <a:ext cx="3421062" cy="1158875"/>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Laparoscopic redo surgery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for recurrent HCC </a:t>
            </a:r>
            <a:r>
              <a:rPr lang="en-US" sz="1400" b="1">
                <a:solidFill>
                  <a:srgbClr val="000000"/>
                </a:solidFill>
              </a:rPr>
              <a:t>in cirrhotic patients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is a safe and feasible procedure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p:txBody>
      </p:sp>
      <p:sp>
        <p:nvSpPr>
          <p:cNvPr id="90119" name="AutoShape 7"/>
          <p:cNvSpPr>
            <a:spLocks noChangeArrowheads="1"/>
          </p:cNvSpPr>
          <p:nvPr/>
        </p:nvSpPr>
        <p:spPr bwMode="auto">
          <a:xfrm>
            <a:off x="4859338" y="2708275"/>
            <a:ext cx="217487" cy="1333500"/>
          </a:xfrm>
          <a:prstGeom prst="right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901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154488"/>
            <a:ext cx="3529012" cy="2443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21" name="Text Box 9"/>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Redo Surgery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cxnSp>
        <p:nvCxnSpPr>
          <p:cNvPr id="91137" name="AutoShape 1"/>
          <p:cNvCxnSpPr>
            <a:cxnSpLocks noChangeShapeType="1"/>
          </p:cNvCxnSpPr>
          <p:nvPr/>
        </p:nvCxnSpPr>
        <p:spPr bwMode="auto">
          <a:xfrm>
            <a:off x="7524750" y="3141663"/>
            <a:ext cx="577850" cy="863600"/>
          </a:xfrm>
          <a:prstGeom prst="straightConnector1">
            <a:avLst/>
          </a:prstGeom>
          <a:noFill/>
          <a:ln w="5076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844675"/>
            <a:ext cx="6553200"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Rectangle 3"/>
          <p:cNvSpPr>
            <a:spLocks noChangeArrowheads="1"/>
          </p:cNvSpPr>
          <p:nvPr/>
        </p:nvSpPr>
        <p:spPr bwMode="auto">
          <a:xfrm>
            <a:off x="6264275" y="6611938"/>
            <a:ext cx="28702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Belli G et al, Surg Endosc (2009) 23:1807–1811</a:t>
            </a:r>
          </a:p>
        </p:txBody>
      </p:sp>
      <p:sp>
        <p:nvSpPr>
          <p:cNvPr id="91140" name="Text Box 4"/>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Redo Surgery</a:t>
            </a:r>
          </a:p>
        </p:txBody>
      </p:sp>
      <p:pic>
        <p:nvPicPr>
          <p:cNvPr id="91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187450"/>
            <a:ext cx="6480175" cy="65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185863"/>
            <a:ext cx="5689600" cy="50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1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617663"/>
            <a:ext cx="5761038" cy="658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Rectangle 3"/>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Laurent et al, J Hepatobiliary Pancreat Surg (2009) 16:310–314</a:t>
            </a:r>
          </a:p>
        </p:txBody>
      </p:sp>
      <p:sp>
        <p:nvSpPr>
          <p:cNvPr id="92164" name="Rectangle 4"/>
          <p:cNvSpPr>
            <a:spLocks noChangeArrowheads="1"/>
          </p:cNvSpPr>
          <p:nvPr/>
        </p:nvSpPr>
        <p:spPr bwMode="auto">
          <a:xfrm>
            <a:off x="4500563" y="2403475"/>
            <a:ext cx="3959225" cy="179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24 </a:t>
            </a:r>
            <a:r>
              <a:rPr lang="en-US" sz="1400">
                <a:solidFill>
                  <a:srgbClr val="000000"/>
                </a:solidFill>
              </a:rPr>
              <a:t>LT:</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12 following prior LLR</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12 following prior OLR</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19/24 Salvage LT</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5/24 Neoadjuvant procedure (bridge </a:t>
            </a:r>
            <a:r>
              <a:rPr lang="it-IT" sz="1400">
                <a:solidFill>
                  <a:srgbClr val="000000"/>
                </a:solidFill>
              </a:rPr>
              <a:t>resection)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p:txBody>
      </p:sp>
      <p:pic>
        <p:nvPicPr>
          <p:cNvPr id="921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863" y="4365625"/>
            <a:ext cx="5256212" cy="226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1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090863"/>
            <a:ext cx="3600450" cy="285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7" name="Text Box 7"/>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Redo Surgery</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Laurent et al, J Hepatobiliary Pancreat Surg (2009) 16:310–314</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6850"/>
            <a:ext cx="4033838" cy="6545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Rectangle 3"/>
          <p:cNvSpPr>
            <a:spLocks noChangeArrowheads="1"/>
          </p:cNvSpPr>
          <p:nvPr/>
        </p:nvSpPr>
        <p:spPr bwMode="auto">
          <a:xfrm>
            <a:off x="250825" y="2060575"/>
            <a:ext cx="4033838" cy="576263"/>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93188" name="Rectangle 4"/>
          <p:cNvSpPr>
            <a:spLocks noChangeArrowheads="1"/>
          </p:cNvSpPr>
          <p:nvPr/>
        </p:nvSpPr>
        <p:spPr bwMode="auto">
          <a:xfrm>
            <a:off x="250825" y="2708275"/>
            <a:ext cx="4033838" cy="649288"/>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93189" name="Rectangle 5"/>
          <p:cNvSpPr>
            <a:spLocks noChangeArrowheads="1"/>
          </p:cNvSpPr>
          <p:nvPr/>
        </p:nvSpPr>
        <p:spPr bwMode="auto">
          <a:xfrm>
            <a:off x="250825" y="3429000"/>
            <a:ext cx="4033838" cy="576263"/>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93190" name="Rectangle 6"/>
          <p:cNvSpPr>
            <a:spLocks noChangeArrowheads="1"/>
          </p:cNvSpPr>
          <p:nvPr/>
        </p:nvSpPr>
        <p:spPr bwMode="auto">
          <a:xfrm>
            <a:off x="250825" y="4149725"/>
            <a:ext cx="4033838" cy="574675"/>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93191" name="Rectangle 7"/>
          <p:cNvSpPr>
            <a:spLocks noChangeArrowheads="1"/>
          </p:cNvSpPr>
          <p:nvPr/>
        </p:nvSpPr>
        <p:spPr bwMode="auto">
          <a:xfrm>
            <a:off x="250825" y="4797425"/>
            <a:ext cx="4033838" cy="576263"/>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93192" name="Rectangle 8"/>
          <p:cNvSpPr>
            <a:spLocks noChangeArrowheads="1"/>
          </p:cNvSpPr>
          <p:nvPr/>
        </p:nvSpPr>
        <p:spPr bwMode="auto">
          <a:xfrm>
            <a:off x="4643438" y="1916113"/>
            <a:ext cx="4249737" cy="3808412"/>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Initial LLR </a:t>
            </a:r>
            <a:r>
              <a:rPr lang="en-US" sz="1600" b="1">
                <a:solidFill>
                  <a:srgbClr val="000000"/>
                </a:solidFill>
              </a:rPr>
              <a:t>facilitates subsequent LT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rgbClr val="000000"/>
                </a:solidFill>
              </a:rPr>
              <a:t>compared with OLR</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Median duration of hepatectomy </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LLR: 2.5 hours</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OLR: 4.5 hours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Median duration of LT:</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LLR: 6.2 hours</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OLR: 8.3 hours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Reduced operative time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Reduced blood loss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Reduced transfusion requirements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graphicFrame>
        <p:nvGraphicFramePr>
          <p:cNvPr id="94209" name="Group 1"/>
          <p:cNvGraphicFramePr>
            <a:graphicFrameLocks noGrp="1"/>
          </p:cNvGraphicFramePr>
          <p:nvPr/>
        </p:nvGraphicFramePr>
        <p:xfrm>
          <a:off x="468313" y="2630488"/>
          <a:ext cx="8283575" cy="4050287"/>
        </p:xfrm>
        <a:graphic>
          <a:graphicData uri="http://schemas.openxmlformats.org/drawingml/2006/table">
            <a:tbl>
              <a:tblPr/>
              <a:tblGrid>
                <a:gridCol w="2374900"/>
                <a:gridCol w="1379537"/>
                <a:gridCol w="1150938"/>
                <a:gridCol w="1122362"/>
                <a:gridCol w="1114425"/>
                <a:gridCol w="1141413"/>
              </a:tblGrid>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1" i="0" u="none" strike="noStrike" cap="none" normalizeH="0" baseline="0">
                          <a:ln>
                            <a:noFill/>
                          </a:ln>
                          <a:solidFill>
                            <a:srgbClr val="000000"/>
                          </a:solidFill>
                          <a:effectLst/>
                          <a:latin typeface="Arial" charset="0"/>
                          <a:ea typeface="MS Mincho" charset="0"/>
                          <a:cs typeface="MS Mincho" charset="0"/>
                        </a:rPr>
                        <a:t>Term</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1" i="0" u="none" strike="noStrike" cap="none" normalizeH="0" baseline="0">
                          <a:ln>
                            <a:noFill/>
                          </a:ln>
                          <a:solidFill>
                            <a:srgbClr val="000000"/>
                          </a:solidFill>
                          <a:effectLst/>
                          <a:latin typeface="Arial" charset="0"/>
                          <a:ea typeface="MS Mincho" charset="0"/>
                          <a:cs typeface="MS Mincho" charset="0"/>
                        </a:rPr>
                        <a:t>Estimate</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1" i="0" u="none" strike="noStrike" cap="none" normalizeH="0" baseline="0">
                          <a:ln>
                            <a:noFill/>
                          </a:ln>
                          <a:solidFill>
                            <a:srgbClr val="000000"/>
                          </a:solidFill>
                          <a:effectLst/>
                          <a:latin typeface="Arial" charset="0"/>
                          <a:ea typeface="MS Mincho" charset="0"/>
                          <a:cs typeface="MS Mincho" charset="0"/>
                        </a:rPr>
                        <a:t>Prob&gt;ChiSq</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1" i="0" u="none" strike="noStrike" cap="none" normalizeH="0" baseline="0">
                          <a:ln>
                            <a:noFill/>
                          </a:ln>
                          <a:solidFill>
                            <a:srgbClr val="000000"/>
                          </a:solidFill>
                          <a:effectLst/>
                          <a:latin typeface="Arial" charset="0"/>
                          <a:ea typeface="MS Mincho" charset="0"/>
                          <a:cs typeface="MS Mincho" charset="0"/>
                        </a:rPr>
                        <a:t>Odds Ratio</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1" i="0" u="none" strike="noStrike" cap="none" normalizeH="0" baseline="0">
                          <a:ln>
                            <a:noFill/>
                          </a:ln>
                          <a:solidFill>
                            <a:srgbClr val="000000"/>
                          </a:solidFill>
                          <a:effectLst/>
                          <a:latin typeface="Arial" charset="0"/>
                          <a:ea typeface="MS Mincho" charset="0"/>
                          <a:cs typeface="MS Mincho" charset="0"/>
                        </a:rPr>
                        <a:t>Odds Lower</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1" i="0" u="none" strike="noStrike" cap="none" normalizeH="0" baseline="0">
                          <a:ln>
                            <a:noFill/>
                          </a:ln>
                          <a:solidFill>
                            <a:srgbClr val="000000"/>
                          </a:solidFill>
                          <a:effectLst/>
                          <a:latin typeface="Arial" charset="0"/>
                          <a:ea typeface="MS Mincho" charset="0"/>
                          <a:cs typeface="MS Mincho" charset="0"/>
                        </a:rPr>
                        <a:t>Odds Upper</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Na+</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0,00464511</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0,9515</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1,08720691</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0,07104124</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16,1211385</a:t>
                      </a:r>
                    </a:p>
                  </a:txBody>
                  <a:tcPr marL="90000" marR="90000" marT="237528" marB="46800"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CHILD CLASS B</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0,91580756</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0,1082</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2,49879237</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0,80341117</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7,6530879</a:t>
                      </a:r>
                    </a:p>
                  </a:txBody>
                  <a:tcPr marL="90000" marR="90000" marT="237528" marB="46800" horzOverflow="overflow">
                    <a:lnL>
                      <a:noFill/>
                    </a:lnL>
                    <a:lnR>
                      <a:noFill/>
                    </a:lnR>
                    <a:lnT>
                      <a:noFill/>
                    </a:lnT>
                    <a:lnB>
                      <a:noFill/>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CRPH</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0,2333859</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0,6041</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1,26286872</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0,51683322</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3,05707899</a:t>
                      </a:r>
                    </a:p>
                  </a:txBody>
                  <a:tcPr marL="90000" marR="90000" marT="237528" marB="46800" horzOverflow="overflow">
                    <a:lnL>
                      <a:noFill/>
                    </a:lnL>
                    <a:lnR>
                      <a:noFill/>
                    </a:lnR>
                    <a:lnT>
                      <a:noFill/>
                    </a:lnT>
                    <a:lnB>
                      <a:noFill/>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Other vs anterior</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1,33630565</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0,0116</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3,80496065</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1,41314079</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11,5284757</a:t>
                      </a:r>
                    </a:p>
                  </a:txBody>
                  <a:tcPr marL="90000" marR="90000" marT="237528" marB="46800" horzOverflow="overflow">
                    <a:lnL>
                      <a:noFill/>
                    </a:lnL>
                    <a:lnR>
                      <a:noFill/>
                    </a:lnR>
                    <a:lnT>
                      <a:noFill/>
                    </a:lnT>
                    <a:lnB>
                      <a:noFill/>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MELD 9-10 vs MELD &lt; 9</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2,09126842</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0,0024</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8,09517673</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2,36047288</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38,0609384</a:t>
                      </a:r>
                    </a:p>
                  </a:txBody>
                  <a:tcPr marL="90000" marR="90000" marT="237528" marB="46800" horzOverflow="overflow">
                    <a:lnL>
                      <a:noFill/>
                    </a:lnL>
                    <a:lnR>
                      <a:noFill/>
                    </a:lnR>
                    <a:lnT>
                      <a:noFill/>
                    </a:lnT>
                    <a:lnB>
                      <a:noFill/>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MELD &gt;10 vs MELD 9-10</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0,3524321</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0,4723</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1,42252307</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0,54146334</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3,75950044</a:t>
                      </a:r>
                    </a:p>
                  </a:txBody>
                  <a:tcPr marL="90000" marR="90000" marT="237528" marB="46800" horzOverflow="overflow">
                    <a:lnL>
                      <a:noFill/>
                    </a:lnL>
                    <a:lnR>
                      <a:noFill/>
                    </a:lnR>
                    <a:lnT>
                      <a:noFill/>
                    </a:lnT>
                    <a:lnB>
                      <a:noFill/>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AFP 100-1000 vs &lt;100</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0,96305372</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0,0710</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2,61968405</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0,89160956</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7,38705937</a:t>
                      </a:r>
                    </a:p>
                  </a:txBody>
                  <a:tcPr marL="90000" marR="90000" marT="237528" marB="46800" horzOverflow="overflow">
                    <a:lnL>
                      <a:noFill/>
                    </a:lnL>
                    <a:lnR>
                      <a:noFill/>
                    </a:lnR>
                    <a:lnT>
                      <a:noFill/>
                    </a:lnT>
                    <a:lnB>
                      <a:noFill/>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AFP &gt;1000 vs 100-1000</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1,02449174</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0,1197</a:t>
                      </a:r>
                    </a:p>
                  </a:txBody>
                  <a:tcPr marL="90000" marR="90000" marT="237528" marB="46800" horzOverflow="overflow">
                    <a:lnL>
                      <a:noFill/>
                    </a:lnL>
                    <a:lnR>
                      <a:noFill/>
                    </a:lnR>
                    <a:lnT>
                      <a:noFill/>
                    </a:lnT>
                    <a:lnB>
                      <a:noFill/>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2,78567925</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0,77309904</a:t>
                      </a:r>
                    </a:p>
                  </a:txBody>
                  <a:tcPr marL="90000" marR="90000" marT="237528" marB="46800" horzOverflow="overflow">
                    <a:lnL>
                      <a:noFill/>
                    </a:lnL>
                    <a:lnR>
                      <a:noFill/>
                    </a:lnR>
                    <a:lnT>
                      <a:noFill/>
                    </a:lnT>
                    <a:lnB>
                      <a:noFill/>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10,4497543</a:t>
                      </a:r>
                    </a:p>
                  </a:txBody>
                  <a:tcPr marL="90000" marR="90000" marT="237528" marB="46800" horzOverflow="overflow">
                    <a:lnL>
                      <a:noFill/>
                    </a:lnL>
                    <a:lnR>
                      <a:noFill/>
                    </a:lnR>
                    <a:lnT>
                      <a:noFill/>
                    </a:lnT>
                    <a:lnB>
                      <a:noFill/>
                    </a:lnB>
                    <a:lnTlToBr>
                      <a:noFill/>
                    </a:lnTlToBr>
                    <a:lnBlToTr>
                      <a:noFill/>
                    </a:lnBlToTr>
                    <a:solidFill>
                      <a:srgbClr val="4F81BD"/>
                    </a:solidFill>
                  </a:tcPr>
                </a:tc>
              </a:tr>
              <a:tr h="36195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TUMOR VARIABLE</a:t>
                      </a:r>
                    </a:p>
                  </a:txBody>
                  <a:tcPr marL="90000" marR="90000" marT="237528" marB="46800"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1,13023251</a:t>
                      </a:r>
                    </a:p>
                  </a:txBody>
                  <a:tcPr marL="90000" marR="90000" marT="237528" marB="46800"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0,0139</a:t>
                      </a:r>
                    </a:p>
                  </a:txBody>
                  <a:tcPr marL="90000" marR="90000" marT="237528" marB="46800"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3,09637636</a:t>
                      </a:r>
                    </a:p>
                  </a:txBody>
                  <a:tcPr marL="90000" marR="90000" marT="237528" marB="46800"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1,27598406</a:t>
                      </a:r>
                    </a:p>
                  </a:txBody>
                  <a:tcPr marL="90000" marR="90000" marT="237528" marB="46800"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Arial" charset="0"/>
                          <a:ea typeface="MS Mincho" charset="0"/>
                          <a:cs typeface="MS Mincho" charset="0"/>
                        </a:rPr>
                        <a:t>7,84986423</a:t>
                      </a:r>
                    </a:p>
                  </a:txBody>
                  <a:tcPr marL="90000" marR="90000" marT="237528" marB="46800"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solidFill>
                      <a:srgbClr val="4F81BD"/>
                    </a:solidFill>
                  </a:tcPr>
                </a:tc>
              </a:tr>
            </a:tbl>
          </a:graphicData>
        </a:graphic>
      </p:graphicFrame>
      <p:sp>
        <p:nvSpPr>
          <p:cNvPr id="94288" name="Text Box 80"/>
          <p:cNvSpPr txBox="1">
            <a:spLocks noChangeArrowheads="1"/>
          </p:cNvSpPr>
          <p:nvPr/>
        </p:nvSpPr>
        <p:spPr bwMode="auto">
          <a:xfrm>
            <a:off x="900113" y="2112963"/>
            <a:ext cx="750887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200" b="1"/>
              <a:t>PRIMARY ENDPOINT: Irreversible postoperative liver failure</a:t>
            </a:r>
          </a:p>
          <a:p>
            <a:pPr algn="ctr">
              <a:buClrTx/>
              <a:buFontTx/>
              <a:buNone/>
            </a:pPr>
            <a:r>
              <a:rPr lang="it-IT" sz="1200" b="1"/>
              <a:t> (IPLF = </a:t>
            </a:r>
            <a:r>
              <a:rPr lang="it-IT" sz="1100" b="1"/>
              <a:t>death</a:t>
            </a:r>
            <a:r>
              <a:rPr lang="it-IT" sz="1200" b="1"/>
              <a:t> or LT due to liver decompensation within 6 months)</a:t>
            </a:r>
          </a:p>
        </p:txBody>
      </p:sp>
      <p:sp>
        <p:nvSpPr>
          <p:cNvPr id="94289" name="Text Box 81"/>
          <p:cNvSpPr txBox="1">
            <a:spLocks noChangeArrowheads="1"/>
          </p:cNvSpPr>
          <p:nvPr/>
        </p:nvSpPr>
        <p:spPr bwMode="auto">
          <a:xfrm>
            <a:off x="1547813" y="1414463"/>
            <a:ext cx="6337300" cy="642937"/>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b="1"/>
              <a:t>RESECTION SCORE (MODEL 3): </a:t>
            </a:r>
          </a:p>
          <a:p>
            <a:pPr algn="ctr">
              <a:buClrTx/>
              <a:buFontTx/>
              <a:buNone/>
            </a:pPr>
            <a:r>
              <a:rPr lang="it-IT" b="1"/>
              <a:t>MULTIVARIATE LOGISTIC REGRESSION</a:t>
            </a:r>
          </a:p>
        </p:txBody>
      </p:sp>
      <p:sp>
        <p:nvSpPr>
          <p:cNvPr id="94290" name="Text Box 82"/>
          <p:cNvSpPr txBox="1">
            <a:spLocks noChangeArrowheads="1"/>
          </p:cNvSpPr>
          <p:nvPr/>
        </p:nvSpPr>
        <p:spPr bwMode="auto">
          <a:xfrm>
            <a:off x="544513" y="5526088"/>
            <a:ext cx="81216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a:t>TUMOR VARIABLE = largest diameter (cm) + nodule number index* (1 for single, 2 for 2-3 nodules, 5 for &gt; 3 nodules)</a:t>
            </a:r>
          </a:p>
          <a:p>
            <a:pPr>
              <a:buClrTx/>
              <a:buFontTx/>
              <a:buNone/>
            </a:pPr>
            <a:endParaRPr lang="it-IT" sz="1200"/>
          </a:p>
          <a:p>
            <a:pPr>
              <a:buClrTx/>
              <a:buFontTx/>
              <a:buNone/>
            </a:pPr>
            <a:r>
              <a:rPr lang="it-IT" sz="1200"/>
              <a:t>CRPH = clinically relevant portal hypertension</a:t>
            </a:r>
          </a:p>
        </p:txBody>
      </p:sp>
      <p:sp>
        <p:nvSpPr>
          <p:cNvPr id="94291" name="Rectangle 83"/>
          <p:cNvSpPr>
            <a:spLocks noChangeArrowheads="1"/>
          </p:cNvSpPr>
          <p:nvPr/>
        </p:nvSpPr>
        <p:spPr bwMode="auto">
          <a:xfrm>
            <a:off x="541338" y="3709988"/>
            <a:ext cx="8207375" cy="1655762"/>
          </a:xfrm>
          <a:prstGeom prst="rect">
            <a:avLst/>
          </a:prstGeom>
          <a:noFill/>
          <a:ln w="381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94292" name="Text Box 84"/>
          <p:cNvSpPr txBox="1">
            <a:spLocks noChangeArrowheads="1"/>
          </p:cNvSpPr>
          <p:nvPr/>
        </p:nvSpPr>
        <p:spPr bwMode="auto">
          <a:xfrm>
            <a:off x="463550" y="6237288"/>
            <a:ext cx="82232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a:t>*Nodule number index is thought to overcome problems of preoperative imaging in staging coorectly number of nodules</a:t>
            </a:r>
          </a:p>
        </p:txBody>
      </p:sp>
      <p:sp>
        <p:nvSpPr>
          <p:cNvPr id="94293" name="Text Box 85"/>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HCC Location</a:t>
            </a:r>
          </a:p>
        </p:txBody>
      </p:sp>
      <p:sp>
        <p:nvSpPr>
          <p:cNvPr id="94294" name="Rectangle 86"/>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U. Cillo, Unpublished data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2738"/>
            <a:ext cx="4500563" cy="3883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5234" name="Line 2"/>
          <p:cNvSpPr>
            <a:spLocks noChangeShapeType="1"/>
          </p:cNvSpPr>
          <p:nvPr/>
        </p:nvSpPr>
        <p:spPr bwMode="auto">
          <a:xfrm>
            <a:off x="900113" y="5445125"/>
            <a:ext cx="1511300" cy="1588"/>
          </a:xfrm>
          <a:prstGeom prst="line">
            <a:avLst/>
          </a:prstGeom>
          <a:noFill/>
          <a:ln w="28440" cap="sq">
            <a:solidFill>
              <a:srgbClr val="FF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95235" name="Line 3"/>
          <p:cNvSpPr>
            <a:spLocks noChangeShapeType="1"/>
          </p:cNvSpPr>
          <p:nvPr/>
        </p:nvSpPr>
        <p:spPr bwMode="auto">
          <a:xfrm>
            <a:off x="2411413" y="5445125"/>
            <a:ext cx="1587" cy="396875"/>
          </a:xfrm>
          <a:prstGeom prst="line">
            <a:avLst/>
          </a:prstGeom>
          <a:noFill/>
          <a:ln w="28440" cap="sq">
            <a:solidFill>
              <a:srgbClr val="FF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95236" name="Text Box 4"/>
          <p:cNvSpPr txBox="1">
            <a:spLocks noChangeArrowheads="1"/>
          </p:cNvSpPr>
          <p:nvPr/>
        </p:nvSpPr>
        <p:spPr bwMode="auto">
          <a:xfrm>
            <a:off x="1547813" y="2276475"/>
            <a:ext cx="63373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t>A resection score &gt; 5 means high risk of IPLF (&gt; 10%)</a:t>
            </a:r>
          </a:p>
        </p:txBody>
      </p:sp>
      <p:graphicFrame>
        <p:nvGraphicFramePr>
          <p:cNvPr id="95237" name="Group 5"/>
          <p:cNvGraphicFramePr>
            <a:graphicFrameLocks noGrp="1"/>
          </p:cNvGraphicFramePr>
          <p:nvPr/>
        </p:nvGraphicFramePr>
        <p:xfrm>
          <a:off x="4824413" y="3213100"/>
          <a:ext cx="4214812" cy="3125290"/>
        </p:xfrm>
        <a:graphic>
          <a:graphicData uri="http://schemas.openxmlformats.org/drawingml/2006/table">
            <a:tbl>
              <a:tblPr/>
              <a:tblGrid>
                <a:gridCol w="1924050"/>
                <a:gridCol w="1127125"/>
                <a:gridCol w="1163637"/>
              </a:tblGrid>
              <a:tr h="638175">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LOCATION</a:t>
                      </a:r>
                    </a:p>
                  </a:txBody>
                  <a:tcPr marL="90000" marR="90000" marT="299304" marB="46800" horzOverflow="overflow">
                    <a:lnL>
                      <a:noFill/>
                    </a:lnL>
                    <a:lnR>
                      <a:noFill/>
                    </a:lnR>
                    <a:lnT w="576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Anterior</a:t>
                      </a:r>
                    </a:p>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Other</a:t>
                      </a:r>
                    </a:p>
                  </a:txBody>
                  <a:tcPr marL="90000" marR="90000" marT="299304" marB="46800" horzOverflow="overflow">
                    <a:lnL>
                      <a:noFill/>
                    </a:lnL>
                    <a:lnR>
                      <a:noFill/>
                    </a:lnR>
                    <a:lnT w="576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0</a:t>
                      </a:r>
                    </a:p>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2</a:t>
                      </a:r>
                    </a:p>
                  </a:txBody>
                  <a:tcPr marL="90000" marR="90000" marT="299304" marB="46800" horzOverflow="overflow">
                    <a:lnL>
                      <a:noFill/>
                    </a:lnL>
                    <a:lnR>
                      <a:noFill/>
                    </a:lnR>
                    <a:lnT w="576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C6D9F1"/>
                    </a:solidFill>
                  </a:tcPr>
                </a:tc>
              </a:tr>
              <a:tr h="960438">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AFP</a:t>
                      </a: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≤100</a:t>
                      </a:r>
                    </a:p>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100-1000</a:t>
                      </a:r>
                    </a:p>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&gt;1000</a:t>
                      </a: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0</a:t>
                      </a:r>
                    </a:p>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2</a:t>
                      </a:r>
                    </a:p>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3</a:t>
                      </a: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C6D9F1"/>
                    </a:solidFill>
                  </a:tcPr>
                </a:tc>
              </a:tr>
              <a:tr h="622300">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TUMOR VARIABLE &gt; 7</a:t>
                      </a: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No</a:t>
                      </a:r>
                    </a:p>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Yes</a:t>
                      </a: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0</a:t>
                      </a:r>
                    </a:p>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2</a:t>
                      </a: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C6D9F1"/>
                    </a:solidFill>
                  </a:tcPr>
                </a:tc>
              </a:tr>
              <a:tr h="809625">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MELD</a:t>
                      </a:r>
                    </a:p>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1600" b="1" i="0" u="none" strike="noStrike" cap="none" normalizeH="0" baseline="0">
                        <a:ln>
                          <a:noFill/>
                        </a:ln>
                        <a:solidFill>
                          <a:srgbClr val="000000"/>
                        </a:solidFill>
                        <a:effectLst/>
                        <a:latin typeface="Arial" charset="0"/>
                        <a:ea typeface="MS Mincho" charset="0"/>
                        <a:cs typeface="MS Mincho" charset="0"/>
                      </a:endParaRP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&lt;9</a:t>
                      </a:r>
                    </a:p>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9-10</a:t>
                      </a:r>
                    </a:p>
                    <a:p>
                      <a:pPr marL="0" marR="0" lvl="0" indent="0" algn="l"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&gt;10</a:t>
                      </a: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0</a:t>
                      </a:r>
                    </a:p>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3</a:t>
                      </a:r>
                    </a:p>
                    <a:p>
                      <a:pPr marL="0" marR="0" lvl="0" indent="0" algn="r" defTabSz="449263" rtl="0" eaLnBrk="1" fontAlgn="base" latinLnBrk="0" hangingPunct="1">
                        <a:lnSpc>
                          <a:spcPct val="6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charset="0"/>
                          <a:ea typeface="MS Mincho" charset="0"/>
                          <a:cs typeface="MS Mincho" charset="0"/>
                        </a:rPr>
                        <a:t>4</a:t>
                      </a:r>
                    </a:p>
                  </a:txBody>
                  <a:tcPr marL="90000" marR="90000" marT="299304" marB="46800" horzOverflow="overflow">
                    <a:lnL>
                      <a:noFill/>
                    </a:lnL>
                    <a:lnR>
                      <a:noFill/>
                    </a:lnR>
                    <a:lnT w="28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C6D9F1"/>
                    </a:solidFill>
                  </a:tcPr>
                </a:tc>
              </a:tr>
            </a:tbl>
          </a:graphicData>
        </a:graphic>
      </p:graphicFrame>
      <p:sp>
        <p:nvSpPr>
          <p:cNvPr id="95265" name="Text Box 33"/>
          <p:cNvSpPr txBox="1">
            <a:spLocks noChangeArrowheads="1"/>
          </p:cNvSpPr>
          <p:nvPr/>
        </p:nvSpPr>
        <p:spPr bwMode="auto">
          <a:xfrm>
            <a:off x="1547813" y="1414463"/>
            <a:ext cx="6337300" cy="642937"/>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b="1"/>
              <a:t>RESECTION SCORE (MODEL 3): </a:t>
            </a:r>
          </a:p>
          <a:p>
            <a:pPr algn="ctr">
              <a:buClrTx/>
              <a:buFontTx/>
              <a:buNone/>
            </a:pPr>
            <a:r>
              <a:rPr lang="it-IT" b="1"/>
              <a:t>MULTIVARIATE LOGISTIC REGRESSION</a:t>
            </a:r>
          </a:p>
        </p:txBody>
      </p:sp>
      <p:sp>
        <p:nvSpPr>
          <p:cNvPr id="95266" name="Text Box 34"/>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HCC Location</a:t>
            </a:r>
          </a:p>
        </p:txBody>
      </p:sp>
      <p:sp>
        <p:nvSpPr>
          <p:cNvPr id="95267" name="Rectangle 35"/>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U. Cillo, Unpublished data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96257" name="Text Box 1"/>
          <p:cNvSpPr txBox="1">
            <a:spLocks noChangeArrowheads="1"/>
          </p:cNvSpPr>
          <p:nvPr/>
        </p:nvSpPr>
        <p:spPr bwMode="auto">
          <a:xfrm>
            <a:off x="395288" y="4149725"/>
            <a:ext cx="31099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Area Under Curve = 0.82917</a:t>
            </a: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968500"/>
            <a:ext cx="5184775" cy="4773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Rectangle 3"/>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U. Cillo, Unpublished data</a:t>
            </a:r>
          </a:p>
        </p:txBody>
      </p:sp>
      <p:sp>
        <p:nvSpPr>
          <p:cNvPr id="96260" name="Text Box 4"/>
          <p:cNvSpPr txBox="1">
            <a:spLocks noChangeArrowheads="1"/>
          </p:cNvSpPr>
          <p:nvPr/>
        </p:nvSpPr>
        <p:spPr bwMode="auto">
          <a:xfrm>
            <a:off x="1547813" y="1414463"/>
            <a:ext cx="6337300" cy="642937"/>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b="1"/>
              <a:t>RESECTION SCORE (MODEL 3): </a:t>
            </a:r>
          </a:p>
          <a:p>
            <a:pPr algn="ctr">
              <a:buClrTx/>
              <a:buFontTx/>
              <a:buNone/>
            </a:pPr>
            <a:r>
              <a:rPr lang="it-IT" b="1"/>
              <a:t>MULTIVARIATE LOGISTIC REGRESSION</a:t>
            </a:r>
          </a:p>
        </p:txBody>
      </p:sp>
      <p:sp>
        <p:nvSpPr>
          <p:cNvPr id="96261" name="Text Box 5"/>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HCC Location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84313"/>
            <a:ext cx="4643438" cy="341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463675"/>
            <a:ext cx="4535488" cy="333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7283" name="Text Box 3"/>
          <p:cNvSpPr txBox="1">
            <a:spLocks noChangeArrowheads="1"/>
          </p:cNvSpPr>
          <p:nvPr/>
        </p:nvSpPr>
        <p:spPr bwMode="auto">
          <a:xfrm>
            <a:off x="1317625" y="1430338"/>
            <a:ext cx="2540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BCLC A patients (n=280)</a:t>
            </a:r>
          </a:p>
        </p:txBody>
      </p:sp>
      <p:sp>
        <p:nvSpPr>
          <p:cNvPr id="97284" name="Text Box 4"/>
          <p:cNvSpPr txBox="1">
            <a:spLocks noChangeArrowheads="1"/>
          </p:cNvSpPr>
          <p:nvPr/>
        </p:nvSpPr>
        <p:spPr bwMode="auto">
          <a:xfrm>
            <a:off x="1328738" y="4852988"/>
            <a:ext cx="2527300"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t>Resection score ≤ 5 (n=218)</a:t>
            </a:r>
          </a:p>
          <a:p>
            <a:pPr>
              <a:buClrTx/>
              <a:buFontTx/>
              <a:buNone/>
            </a:pPr>
            <a:endParaRPr lang="it-IT" sz="1400" b="1"/>
          </a:p>
          <a:p>
            <a:pPr>
              <a:buClrTx/>
              <a:buFontTx/>
              <a:buNone/>
            </a:pPr>
            <a:r>
              <a:rPr lang="it-IT" sz="1400"/>
              <a:t>Median survival = 67 months</a:t>
            </a:r>
          </a:p>
        </p:txBody>
      </p:sp>
      <p:sp>
        <p:nvSpPr>
          <p:cNvPr id="97285" name="Text Box 5"/>
          <p:cNvSpPr txBox="1">
            <a:spLocks noChangeArrowheads="1"/>
          </p:cNvSpPr>
          <p:nvPr/>
        </p:nvSpPr>
        <p:spPr bwMode="auto">
          <a:xfrm>
            <a:off x="5492750" y="1436688"/>
            <a:ext cx="28162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BCLC B-C  patients (n=119)</a:t>
            </a:r>
          </a:p>
        </p:txBody>
      </p:sp>
      <p:sp>
        <p:nvSpPr>
          <p:cNvPr id="97286" name="Line 6"/>
          <p:cNvSpPr>
            <a:spLocks noChangeShapeType="1"/>
          </p:cNvSpPr>
          <p:nvPr/>
        </p:nvSpPr>
        <p:spPr bwMode="auto">
          <a:xfrm>
            <a:off x="682625" y="4997450"/>
            <a:ext cx="431800" cy="1588"/>
          </a:xfrm>
          <a:prstGeom prst="line">
            <a:avLst/>
          </a:prstGeom>
          <a:noFill/>
          <a:ln w="3816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97287" name="Line 7"/>
          <p:cNvSpPr>
            <a:spLocks noChangeShapeType="1"/>
          </p:cNvSpPr>
          <p:nvPr/>
        </p:nvSpPr>
        <p:spPr bwMode="auto">
          <a:xfrm>
            <a:off x="684213" y="5949950"/>
            <a:ext cx="431800" cy="1588"/>
          </a:xfrm>
          <a:prstGeom prst="line">
            <a:avLst/>
          </a:prstGeom>
          <a:noFill/>
          <a:ln w="38160" cap="sq">
            <a:solidFill>
              <a:srgbClr val="9BBB5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97288" name="Text Box 8"/>
          <p:cNvSpPr txBox="1">
            <a:spLocks noChangeArrowheads="1"/>
          </p:cNvSpPr>
          <p:nvPr/>
        </p:nvSpPr>
        <p:spPr bwMode="auto">
          <a:xfrm>
            <a:off x="1328738" y="5794375"/>
            <a:ext cx="2449512"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t>Resection score &gt; 5 (n=62)</a:t>
            </a:r>
          </a:p>
          <a:p>
            <a:pPr>
              <a:buClrTx/>
              <a:buFontTx/>
              <a:buNone/>
            </a:pPr>
            <a:endParaRPr lang="it-IT" sz="1400" b="1"/>
          </a:p>
          <a:p>
            <a:pPr>
              <a:buClrTx/>
              <a:buFontTx/>
              <a:buNone/>
            </a:pPr>
            <a:r>
              <a:rPr lang="it-IT" sz="1400"/>
              <a:t>Median survival = 34 months</a:t>
            </a:r>
          </a:p>
        </p:txBody>
      </p:sp>
      <p:sp>
        <p:nvSpPr>
          <p:cNvPr id="97289" name="Text Box 9"/>
          <p:cNvSpPr txBox="1">
            <a:spLocks noChangeArrowheads="1"/>
          </p:cNvSpPr>
          <p:nvPr/>
        </p:nvSpPr>
        <p:spPr bwMode="auto">
          <a:xfrm>
            <a:off x="5794375" y="4868863"/>
            <a:ext cx="2449513"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t>Resection score ≤ 5 (n=82)</a:t>
            </a:r>
          </a:p>
          <a:p>
            <a:pPr>
              <a:buClrTx/>
              <a:buFontTx/>
              <a:buNone/>
            </a:pPr>
            <a:endParaRPr lang="it-IT" sz="1400" b="1"/>
          </a:p>
          <a:p>
            <a:pPr>
              <a:buClrTx/>
              <a:buFontTx/>
              <a:buNone/>
            </a:pPr>
            <a:r>
              <a:rPr lang="it-IT" sz="1400"/>
              <a:t>Median survival = 42 months</a:t>
            </a:r>
          </a:p>
        </p:txBody>
      </p:sp>
      <p:sp>
        <p:nvSpPr>
          <p:cNvPr id="97290" name="Line 10"/>
          <p:cNvSpPr>
            <a:spLocks noChangeShapeType="1"/>
          </p:cNvSpPr>
          <p:nvPr/>
        </p:nvSpPr>
        <p:spPr bwMode="auto">
          <a:xfrm>
            <a:off x="5148263" y="5013325"/>
            <a:ext cx="431800" cy="1588"/>
          </a:xfrm>
          <a:prstGeom prst="line">
            <a:avLst/>
          </a:prstGeom>
          <a:noFill/>
          <a:ln w="3816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97291" name="Text Box 11"/>
          <p:cNvSpPr txBox="1">
            <a:spLocks noChangeArrowheads="1"/>
          </p:cNvSpPr>
          <p:nvPr/>
        </p:nvSpPr>
        <p:spPr bwMode="auto">
          <a:xfrm>
            <a:off x="5794375" y="5810250"/>
            <a:ext cx="2449513"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t>Resection score &gt; 5 (n=37)</a:t>
            </a:r>
          </a:p>
          <a:p>
            <a:pPr>
              <a:buClrTx/>
              <a:buFontTx/>
              <a:buNone/>
            </a:pPr>
            <a:endParaRPr lang="it-IT" sz="1400" b="1"/>
          </a:p>
          <a:p>
            <a:pPr>
              <a:buClrTx/>
              <a:buFontTx/>
              <a:buNone/>
            </a:pPr>
            <a:r>
              <a:rPr lang="it-IT" sz="1400"/>
              <a:t>Median survival = 10 months</a:t>
            </a:r>
          </a:p>
        </p:txBody>
      </p:sp>
      <p:sp>
        <p:nvSpPr>
          <p:cNvPr id="97292" name="Text Box 12"/>
          <p:cNvSpPr txBox="1">
            <a:spLocks noChangeArrowheads="1"/>
          </p:cNvSpPr>
          <p:nvPr/>
        </p:nvSpPr>
        <p:spPr bwMode="auto">
          <a:xfrm>
            <a:off x="1817688" y="3278188"/>
            <a:ext cx="11652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P=0.0040</a:t>
            </a:r>
          </a:p>
        </p:txBody>
      </p:sp>
      <p:sp>
        <p:nvSpPr>
          <p:cNvPr id="97293" name="Text Box 13"/>
          <p:cNvSpPr txBox="1">
            <a:spLocks noChangeArrowheads="1"/>
          </p:cNvSpPr>
          <p:nvPr/>
        </p:nvSpPr>
        <p:spPr bwMode="auto">
          <a:xfrm>
            <a:off x="5797550" y="3429000"/>
            <a:ext cx="11652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P=0.0010</a:t>
            </a:r>
          </a:p>
        </p:txBody>
      </p:sp>
      <p:sp>
        <p:nvSpPr>
          <p:cNvPr id="97294" name="Text Box 14"/>
          <p:cNvSpPr txBox="1">
            <a:spLocks noChangeArrowheads="1"/>
          </p:cNvSpPr>
          <p:nvPr/>
        </p:nvSpPr>
        <p:spPr bwMode="auto">
          <a:xfrm>
            <a:off x="539750" y="1889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4F81BD"/>
                </a:solidFill>
                <a:latin typeface="Calibri" charset="0"/>
              </a:rPr>
              <a:t>Resection Score (model 3): </a:t>
            </a:r>
          </a:p>
          <a:p>
            <a:pPr algn="ctr">
              <a:buClrTx/>
              <a:buFontTx/>
              <a:buNone/>
            </a:pPr>
            <a:r>
              <a:rPr lang="en-US" sz="3200" b="1">
                <a:solidFill>
                  <a:srgbClr val="4F81BD"/>
                </a:solidFill>
                <a:latin typeface="Calibri" charset="0"/>
              </a:rPr>
              <a:t>Impact of Long Term survival</a:t>
            </a:r>
          </a:p>
        </p:txBody>
      </p:sp>
      <p:sp>
        <p:nvSpPr>
          <p:cNvPr id="97295" name="Rectangle 15"/>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U. Cillo, Unpublished data</a:t>
            </a:r>
          </a:p>
        </p:txBody>
      </p:sp>
      <p:sp>
        <p:nvSpPr>
          <p:cNvPr id="97296" name="Line 16"/>
          <p:cNvSpPr>
            <a:spLocks noChangeShapeType="1"/>
          </p:cNvSpPr>
          <p:nvPr/>
        </p:nvSpPr>
        <p:spPr bwMode="auto">
          <a:xfrm>
            <a:off x="5148263" y="5949950"/>
            <a:ext cx="431800" cy="1588"/>
          </a:xfrm>
          <a:prstGeom prst="line">
            <a:avLst/>
          </a:prstGeom>
          <a:noFill/>
          <a:ln w="38160" cap="sq">
            <a:solidFill>
              <a:srgbClr val="9BBB5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3382963" y="6610350"/>
            <a:ext cx="5761037" cy="246063"/>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Lin CT et al. World J Surg 2010; 34: 2155</a:t>
            </a:r>
          </a:p>
        </p:txBody>
      </p:sp>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357563"/>
            <a:ext cx="493395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8307" name="Text Box 3"/>
          <p:cNvSpPr txBox="1">
            <a:spLocks noChangeArrowheads="1"/>
          </p:cNvSpPr>
          <p:nvPr/>
        </p:nvSpPr>
        <p:spPr bwMode="auto">
          <a:xfrm>
            <a:off x="3851275" y="1844675"/>
            <a:ext cx="4824413" cy="823913"/>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t>Hepatic resection combined </a:t>
            </a:r>
          </a:p>
          <a:p>
            <a:pPr algn="ctr">
              <a:buClrTx/>
              <a:buFontTx/>
              <a:buNone/>
            </a:pPr>
            <a:r>
              <a:rPr lang="it-IT" sz="1600" b="1"/>
              <a:t>with intraoperative local ablation therapy </a:t>
            </a:r>
          </a:p>
          <a:p>
            <a:pPr algn="ctr">
              <a:buClrTx/>
              <a:buFontTx/>
              <a:buNone/>
            </a:pPr>
            <a:r>
              <a:rPr lang="it-IT" sz="1600" b="1"/>
              <a:t>is effective for multinodular HCCs</a:t>
            </a:r>
          </a:p>
        </p:txBody>
      </p:sp>
      <p:sp>
        <p:nvSpPr>
          <p:cNvPr id="98308" name="Text Box 4"/>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Multimodal Therapy</a:t>
            </a:r>
          </a:p>
        </p:txBody>
      </p:sp>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213100"/>
            <a:ext cx="3489325" cy="261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16175"/>
            <a:ext cx="4487863" cy="3965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4690" name="Rectangle 2"/>
          <p:cNvSpPr>
            <a:spLocks noChangeArrowheads="1"/>
          </p:cNvSpPr>
          <p:nvPr/>
        </p:nvSpPr>
        <p:spPr bwMode="auto">
          <a:xfrm>
            <a:off x="168275" y="3319463"/>
            <a:ext cx="4319588" cy="257175"/>
          </a:xfrm>
          <a:prstGeom prst="rect">
            <a:avLst/>
          </a:prstGeom>
          <a:noFill/>
          <a:ln w="28440" cap="sq">
            <a:solidFill>
              <a:srgbClr val="FF3300"/>
            </a:solidFill>
            <a:miter lim="800000"/>
            <a:headEnd/>
            <a:tailEnd/>
          </a:ln>
          <a:effectLst>
            <a:outerShdw blurRad="63500" dist="153753" dir="2700000" algn="ctr" rotWithShape="0">
              <a:srgbClr val="991F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4691" name="Text Box 3"/>
          <p:cNvSpPr txBox="1">
            <a:spLocks noChangeArrowheads="1"/>
          </p:cNvSpPr>
          <p:nvPr/>
        </p:nvSpPr>
        <p:spPr bwMode="auto">
          <a:xfrm>
            <a:off x="227013" y="6381750"/>
            <a:ext cx="44989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solidFill>
                  <a:srgbClr val="4F81BD"/>
                </a:solidFill>
              </a:rPr>
              <a:t>http://www.registri-tumori.it/cms/node/1701</a:t>
            </a:r>
          </a:p>
        </p:txBody>
      </p:sp>
      <p:cxnSp>
        <p:nvCxnSpPr>
          <p:cNvPr id="114692" name="AutoShape 4"/>
          <p:cNvCxnSpPr>
            <a:cxnSpLocks noChangeShapeType="1"/>
          </p:cNvCxnSpPr>
          <p:nvPr/>
        </p:nvCxnSpPr>
        <p:spPr bwMode="auto">
          <a:xfrm flipV="1">
            <a:off x="4578350" y="2692400"/>
            <a:ext cx="457200" cy="646113"/>
          </a:xfrm>
          <a:prstGeom prst="straightConnector1">
            <a:avLst/>
          </a:prstGeom>
          <a:noFill/>
          <a:ln w="25560" cap="sq">
            <a:solidFill>
              <a:srgbClr val="00CC99"/>
            </a:solidFill>
            <a:miter lim="800000"/>
            <a:headEnd/>
            <a:tailEnd type="triangle" w="med" len="med"/>
          </a:ln>
          <a:effectLst>
            <a:outerShdw blurRad="63500" dist="20160" dir="5400000" algn="ctr" rotWithShape="0">
              <a:srgbClr val="808080">
                <a:alpha val="38034"/>
              </a:srgbClr>
            </a:outerShdw>
          </a:effectLst>
          <a:extLst>
            <a:ext uri="{909E8E84-426E-40DD-AFC4-6F175D3DCCD1}">
              <a14:hiddenFill xmlns:a14="http://schemas.microsoft.com/office/drawing/2010/main">
                <a:noFill/>
              </a14:hiddenFill>
            </a:ext>
          </a:extLst>
        </p:spPr>
      </p:cxnSp>
      <p:sp>
        <p:nvSpPr>
          <p:cNvPr id="114693" name="Text Box 5"/>
          <p:cNvSpPr txBox="1">
            <a:spLocks noChangeArrowheads="1"/>
          </p:cNvSpPr>
          <p:nvPr/>
        </p:nvSpPr>
        <p:spPr bwMode="auto">
          <a:xfrm>
            <a:off x="5046663" y="2311400"/>
            <a:ext cx="40290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77813" indent="-277813">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1pPr>
            <a:lvl2pPr>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2pPr>
            <a:lvl3pPr>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3pPr>
            <a:lvl4pPr>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4pPr>
            <a:lvl5pPr>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a:solidFill>
                  <a:srgbClr val="000000"/>
                </a:solidFill>
                <a:latin typeface="Arial" charset="0"/>
                <a:ea typeface="ＭＳ Ｐゴシック" charset="0"/>
                <a:cs typeface="Arial" charset="0"/>
              </a:defRPr>
            </a:lvl9pPr>
          </a:lstStyle>
          <a:p>
            <a:pPr>
              <a:buFont typeface="Arial" charset="0"/>
              <a:buChar char="•"/>
            </a:pPr>
            <a:r>
              <a:rPr lang="it-IT" b="1"/>
              <a:t>12000 nuovi casi HCC /anno in Italia</a:t>
            </a:r>
          </a:p>
          <a:p>
            <a:pPr>
              <a:buFont typeface="Arial" charset="0"/>
              <a:buChar char="•"/>
            </a:pPr>
            <a:r>
              <a:rPr lang="it-IT" b="1"/>
              <a:t>33% trapiantabili = 3960 </a:t>
            </a:r>
          </a:p>
          <a:p>
            <a:pPr>
              <a:buFont typeface="Arial" charset="0"/>
              <a:buChar char="•"/>
            </a:pPr>
            <a:r>
              <a:rPr lang="it-IT" b="1" u="sng"/>
              <a:t>1200 alto benefit</a:t>
            </a:r>
          </a:p>
          <a:p>
            <a:pPr>
              <a:buFont typeface="Arial" charset="0"/>
              <a:buChar char="•"/>
            </a:pPr>
            <a:r>
              <a:rPr lang="it-IT" b="1"/>
              <a:t>2760 basso benefit</a:t>
            </a:r>
          </a:p>
        </p:txBody>
      </p:sp>
      <p:cxnSp>
        <p:nvCxnSpPr>
          <p:cNvPr id="114694" name="AutoShape 6"/>
          <p:cNvCxnSpPr>
            <a:cxnSpLocks noChangeShapeType="1"/>
          </p:cNvCxnSpPr>
          <p:nvPr/>
        </p:nvCxnSpPr>
        <p:spPr bwMode="auto">
          <a:xfrm>
            <a:off x="4578350" y="3673475"/>
            <a:ext cx="592138" cy="828675"/>
          </a:xfrm>
          <a:prstGeom prst="straightConnector1">
            <a:avLst/>
          </a:prstGeom>
          <a:noFill/>
          <a:ln w="25560" cap="sq">
            <a:solidFill>
              <a:srgbClr val="00CC99"/>
            </a:solidFill>
            <a:miter lim="800000"/>
            <a:headEnd/>
            <a:tailEnd type="triangle" w="med" len="med"/>
          </a:ln>
          <a:effectLst>
            <a:outerShdw blurRad="63500" dist="20160" dir="5400000" algn="ctr" rotWithShape="0">
              <a:srgbClr val="808080">
                <a:alpha val="38034"/>
              </a:srgbClr>
            </a:outerShdw>
          </a:effectLst>
          <a:extLst>
            <a:ext uri="{909E8E84-426E-40DD-AFC4-6F175D3DCCD1}">
              <a14:hiddenFill xmlns:a14="http://schemas.microsoft.com/office/drawing/2010/main">
                <a:noFill/>
              </a14:hiddenFill>
            </a:ext>
          </a:extLst>
        </p:spPr>
      </p:cxnSp>
      <p:sp>
        <p:nvSpPr>
          <p:cNvPr id="114695" name="Text Box 7"/>
          <p:cNvSpPr txBox="1">
            <a:spLocks noChangeArrowheads="1"/>
          </p:cNvSpPr>
          <p:nvPr/>
        </p:nvSpPr>
        <p:spPr bwMode="auto">
          <a:xfrm>
            <a:off x="5432425" y="4337050"/>
            <a:ext cx="2955925" cy="1312863"/>
          </a:xfrm>
          <a:prstGeom prst="rect">
            <a:avLst/>
          </a:prstGeom>
          <a:solidFill>
            <a:srgbClr val="2D2DB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000" b="1"/>
              <a:t>500 organi / 1200 = 42%</a:t>
            </a:r>
          </a:p>
          <a:p>
            <a:pPr>
              <a:buClrTx/>
              <a:buFontTx/>
              <a:buNone/>
            </a:pPr>
            <a:endParaRPr lang="it-IT" sz="2000" b="1"/>
          </a:p>
          <a:p>
            <a:pPr>
              <a:buClrTx/>
              <a:buFontTx/>
              <a:buNone/>
            </a:pPr>
            <a:r>
              <a:rPr lang="it-IT" sz="2000" b="1"/>
              <a:t>Terapia virtuale ???</a:t>
            </a:r>
          </a:p>
        </p:txBody>
      </p:sp>
      <p:sp>
        <p:nvSpPr>
          <p:cNvPr id="114696" name="Text Box 8"/>
          <p:cNvSpPr txBox="1">
            <a:spLocks noChangeArrowheads="1"/>
          </p:cNvSpPr>
          <p:nvPr/>
        </p:nvSpPr>
        <p:spPr bwMode="auto">
          <a:xfrm>
            <a:off x="2051050" y="44450"/>
            <a:ext cx="49022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t>2 ) E’ IL TRAPIANTO DI FEGATO </a:t>
            </a:r>
          </a:p>
          <a:p>
            <a:pPr>
              <a:buClrTx/>
              <a:buFontTx/>
              <a:buNone/>
            </a:pPr>
            <a:r>
              <a:rPr lang="it-IT" sz="2400" b="1"/>
              <a:t>UNA TERAPIA VIRTUALE ?</a:t>
            </a:r>
          </a:p>
        </p:txBody>
      </p:sp>
      <p:sp>
        <p:nvSpPr>
          <p:cNvPr id="114697" name="Text Box 9"/>
          <p:cNvSpPr txBox="1">
            <a:spLocks noChangeArrowheads="1"/>
          </p:cNvSpPr>
          <p:nvPr/>
        </p:nvSpPr>
        <p:spPr bwMode="auto">
          <a:xfrm>
            <a:off x="512763" y="1354138"/>
            <a:ext cx="8062912" cy="9175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La potenzialità terapeutica di un procedura (virtuale o meno) va misurata sulla </a:t>
            </a:r>
          </a:p>
          <a:p>
            <a:pPr>
              <a:buClrTx/>
              <a:buFontTx/>
              <a:buNone/>
            </a:pPr>
            <a:r>
              <a:rPr lang="it-IT" b="1"/>
              <a:t>popolazione target (massimo benefit) e non sulla popolazione generale</a:t>
            </a:r>
          </a:p>
        </p:txBody>
      </p:sp>
      <p:grpSp>
        <p:nvGrpSpPr>
          <p:cNvPr id="114698" name="Group 10"/>
          <p:cNvGrpSpPr>
            <a:grpSpLocks/>
          </p:cNvGrpSpPr>
          <p:nvPr/>
        </p:nvGrpSpPr>
        <p:grpSpPr bwMode="auto">
          <a:xfrm>
            <a:off x="7116763" y="23813"/>
            <a:ext cx="2019300" cy="1377950"/>
            <a:chOff x="4483" y="15"/>
            <a:chExt cx="1272" cy="868"/>
          </a:xfrm>
        </p:grpSpPr>
        <p:pic>
          <p:nvPicPr>
            <p:cNvPr id="11469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4700" name="Rectangle 12"/>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extLst>
      <p:ext uri="{BB962C8B-B14F-4D97-AF65-F5344CB8AC3E}">
        <p14:creationId xmlns:p14="http://schemas.microsoft.com/office/powerpoint/2010/main" val="3841887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044700"/>
            <a:ext cx="5121275" cy="4768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9330" name="Rectangle 2"/>
          <p:cNvSpPr>
            <a:spLocks noChangeArrowheads="1"/>
          </p:cNvSpPr>
          <p:nvPr/>
        </p:nvSpPr>
        <p:spPr bwMode="auto">
          <a:xfrm>
            <a:off x="71438" y="5516563"/>
            <a:ext cx="5221287" cy="134143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99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44450"/>
            <a:ext cx="6132513" cy="174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9332" name="Line 4"/>
          <p:cNvSpPr>
            <a:spLocks noChangeShapeType="1"/>
          </p:cNvSpPr>
          <p:nvPr/>
        </p:nvSpPr>
        <p:spPr bwMode="auto">
          <a:xfrm>
            <a:off x="323850" y="4867275"/>
            <a:ext cx="4248150" cy="1588"/>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99333" name="Line 5"/>
          <p:cNvSpPr>
            <a:spLocks noChangeShapeType="1"/>
          </p:cNvSpPr>
          <p:nvPr/>
        </p:nvSpPr>
        <p:spPr bwMode="auto">
          <a:xfrm>
            <a:off x="2268538" y="5300663"/>
            <a:ext cx="2735262"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99334" name="Rectangle 6"/>
          <p:cNvSpPr>
            <a:spLocks noChangeArrowheads="1"/>
          </p:cNvSpPr>
          <p:nvPr/>
        </p:nvSpPr>
        <p:spPr bwMode="auto">
          <a:xfrm>
            <a:off x="0" y="1916113"/>
            <a:ext cx="5219700" cy="273685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99335" name="Line 7"/>
          <p:cNvSpPr>
            <a:spLocks noChangeShapeType="1"/>
          </p:cNvSpPr>
          <p:nvPr/>
        </p:nvSpPr>
        <p:spPr bwMode="auto">
          <a:xfrm>
            <a:off x="323850" y="5516563"/>
            <a:ext cx="2735263"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withEffect">
                                  <p:stCondLst>
                                    <p:cond delay="0"/>
                                  </p:stCondLst>
                                  <p:childTnLst>
                                    <p:set>
                                      <p:cBhvr additive="repl">
                                        <p:cTn id="6" dur="1" fill="hold">
                                          <p:stCondLst>
                                            <p:cond delay="0"/>
                                          </p:stCondLst>
                                        </p:cTn>
                                        <p:tgtEl>
                                          <p:spTgt spid="99332"/>
                                        </p:tgtEl>
                                        <p:attrNameLst>
                                          <p:attrName>style.visibility</p:attrName>
                                        </p:attrNameLst>
                                      </p:cBhvr>
                                      <p:to>
                                        <p:strVal val="visible"/>
                                      </p:to>
                                    </p:set>
                                    <p:anim calcmode="lin" valueType="num">
                                      <p:cBhvr additive="repl">
                                        <p:cTn id="7" dur="500" fill="hold"/>
                                        <p:tgtEl>
                                          <p:spTgt spid="99332"/>
                                        </p:tgtEl>
                                        <p:attrNameLst>
                                          <p:attrName>ppt_x</p:attrName>
                                        </p:attrNameLst>
                                      </p:cBhvr>
                                      <p:tavLst>
                                        <p:tav>
                                          <p:val>
                                            <p:strVal val="0-#ppt_w/2"/>
                                          </p:val>
                                        </p:tav>
                                        <p:tav>
                                          <p:val>
                                            <p:strVal val="#ppt_x"/>
                                          </p:val>
                                        </p:tav>
                                      </p:tavLst>
                                    </p:anim>
                                    <p:anim calcmode="lin" valueType="num">
                                      <p:cBhvr additive="repl">
                                        <p:cTn id="8" dur="500" fill="hold"/>
                                        <p:tgtEl>
                                          <p:spTgt spid="99332"/>
                                        </p:tgtEl>
                                        <p:attrNameLst>
                                          <p:attrName>ppt_y</p:attrName>
                                        </p:attrNameLst>
                                      </p:cBhvr>
                                      <p:tavLst>
                                        <p:tav>
                                          <p:val>
                                            <p:strVal val="#ppt_y"/>
                                          </p:val>
                                        </p:tav>
                                        <p:tav>
                                          <p:val>
                                            <p:strVal val="#ppt_y"/>
                                          </p:val>
                                        </p:tav>
                                      </p:tavLst>
                                    </p:anim>
                                  </p:childTnLst>
                                </p:cTn>
                              </p:par>
                              <p:par>
                                <p:cTn id="9" presetID="7" presetClass="entr" presetSubtype="8" fill="hold" grpId="0" nodeType="withEffect">
                                  <p:stCondLst>
                                    <p:cond delay="0"/>
                                  </p:stCondLst>
                                  <p:childTnLst>
                                    <p:set>
                                      <p:cBhvr additive="repl">
                                        <p:cTn id="10" dur="1" fill="hold">
                                          <p:stCondLst>
                                            <p:cond delay="0"/>
                                          </p:stCondLst>
                                        </p:cTn>
                                        <p:tgtEl>
                                          <p:spTgt spid="99333"/>
                                        </p:tgtEl>
                                        <p:attrNameLst>
                                          <p:attrName>style.visibility</p:attrName>
                                        </p:attrNameLst>
                                      </p:cBhvr>
                                      <p:to>
                                        <p:strVal val="visible"/>
                                      </p:to>
                                    </p:set>
                                    <p:anim calcmode="lin" valueType="num">
                                      <p:cBhvr additive="repl">
                                        <p:cTn id="11" dur="500" fill="hold"/>
                                        <p:tgtEl>
                                          <p:spTgt spid="99333"/>
                                        </p:tgtEl>
                                        <p:attrNameLst>
                                          <p:attrName>ppt_x</p:attrName>
                                        </p:attrNameLst>
                                      </p:cBhvr>
                                      <p:tavLst>
                                        <p:tav>
                                          <p:val>
                                            <p:strVal val="0-#ppt_w/2"/>
                                          </p:val>
                                        </p:tav>
                                        <p:tav>
                                          <p:val>
                                            <p:strVal val="#ppt_x"/>
                                          </p:val>
                                        </p:tav>
                                      </p:tavLst>
                                    </p:anim>
                                    <p:anim calcmode="lin" valueType="num">
                                      <p:cBhvr additive="repl">
                                        <p:cTn id="12" dur="500" fill="hold"/>
                                        <p:tgtEl>
                                          <p:spTgt spid="99333"/>
                                        </p:tgtEl>
                                        <p:attrNameLst>
                                          <p:attrName>ppt_y</p:attrName>
                                        </p:attrNameLst>
                                      </p:cBhvr>
                                      <p:tavLst>
                                        <p:tav>
                                          <p:val>
                                            <p:strVal val="#ppt_y"/>
                                          </p:val>
                                        </p:tav>
                                        <p:tav>
                                          <p:val>
                                            <p:strVal val="#ppt_y"/>
                                          </p:val>
                                        </p:tav>
                                      </p:tavLst>
                                    </p:anim>
                                  </p:childTnLst>
                                </p:cTn>
                              </p:par>
                              <p:par>
                                <p:cTn id="13" presetID="7" presetClass="entr" presetSubtype="8" fill="hold" grpId="0" nodeType="withEffect">
                                  <p:stCondLst>
                                    <p:cond delay="0"/>
                                  </p:stCondLst>
                                  <p:childTnLst>
                                    <p:set>
                                      <p:cBhvr additive="repl">
                                        <p:cTn id="14" dur="1" fill="hold">
                                          <p:stCondLst>
                                            <p:cond delay="0"/>
                                          </p:stCondLst>
                                        </p:cTn>
                                        <p:tgtEl>
                                          <p:spTgt spid="99335"/>
                                        </p:tgtEl>
                                        <p:attrNameLst>
                                          <p:attrName>style.visibility</p:attrName>
                                        </p:attrNameLst>
                                      </p:cBhvr>
                                      <p:to>
                                        <p:strVal val="visible"/>
                                      </p:to>
                                    </p:set>
                                    <p:anim calcmode="lin" valueType="num">
                                      <p:cBhvr additive="repl">
                                        <p:cTn id="15" dur="500" fill="hold"/>
                                        <p:tgtEl>
                                          <p:spTgt spid="99335"/>
                                        </p:tgtEl>
                                        <p:attrNameLst>
                                          <p:attrName>ppt_x</p:attrName>
                                        </p:attrNameLst>
                                      </p:cBhvr>
                                      <p:tavLst>
                                        <p:tav>
                                          <p:val>
                                            <p:strVal val="0-#ppt_w/2"/>
                                          </p:val>
                                        </p:tav>
                                        <p:tav>
                                          <p:val>
                                            <p:strVal val="#ppt_x"/>
                                          </p:val>
                                        </p:tav>
                                      </p:tavLst>
                                    </p:anim>
                                    <p:anim calcmode="lin" valueType="num">
                                      <p:cBhvr additive="repl">
                                        <p:cTn id="16" dur="500" fill="hold"/>
                                        <p:tgtEl>
                                          <p:spTgt spid="99335"/>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nimBg="1"/>
      <p:bldP spid="99333" grpId="0" animBg="1"/>
      <p:bldP spid="9933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179388" y="1628775"/>
            <a:ext cx="3887787" cy="503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Font typeface="Arial" charset="0"/>
              <a:buChar char="•"/>
            </a:pPr>
            <a:r>
              <a:rPr lang="it-IT" b="1"/>
              <a:t> Difficult locations</a:t>
            </a:r>
          </a:p>
          <a:p>
            <a:pPr>
              <a:buClrTx/>
              <a:buFontTx/>
              <a:buNone/>
            </a:pPr>
            <a:endParaRPr lang="it-IT"/>
          </a:p>
          <a:p>
            <a:pPr>
              <a:buClrTx/>
              <a:buFontTx/>
              <a:buNone/>
            </a:pPr>
            <a:r>
              <a:rPr lang="it-IT"/>
              <a:t>(superficial lesions;  near to GI tract, galbladder, biliary tract; cholecistectomy possible)</a:t>
            </a:r>
          </a:p>
          <a:p>
            <a:pPr>
              <a:buClrTx/>
              <a:buFontTx/>
              <a:buNone/>
            </a:pPr>
            <a:endParaRPr lang="it-IT"/>
          </a:p>
          <a:p>
            <a:pPr>
              <a:buClrTx/>
              <a:buFontTx/>
              <a:buNone/>
            </a:pPr>
            <a:endParaRPr lang="it-IT"/>
          </a:p>
          <a:p>
            <a:pPr>
              <a:buFont typeface="Arial" charset="0"/>
              <a:buChar char="•"/>
            </a:pPr>
            <a:r>
              <a:rPr lang="it-IT" b="1"/>
              <a:t> Higher aggressiveness</a:t>
            </a:r>
          </a:p>
          <a:p>
            <a:pPr>
              <a:buClrTx/>
              <a:buFontTx/>
              <a:buNone/>
            </a:pPr>
            <a:r>
              <a:rPr lang="it-IT"/>
              <a:t>(general anesthesia, decrease in portal</a:t>
            </a:r>
          </a:p>
          <a:p>
            <a:pPr>
              <a:buClrTx/>
              <a:buFontTx/>
              <a:buNone/>
            </a:pPr>
            <a:r>
              <a:rPr lang="it-IT"/>
              <a:t>flow due  to pneumoper. and  stop-flow increase  ablationvolume )</a:t>
            </a:r>
          </a:p>
          <a:p>
            <a:pPr>
              <a:buClrTx/>
              <a:buFontTx/>
              <a:buNone/>
            </a:pPr>
            <a:endParaRPr lang="it-IT"/>
          </a:p>
          <a:p>
            <a:pPr>
              <a:buClrTx/>
              <a:buFontTx/>
              <a:buNone/>
            </a:pPr>
            <a:endParaRPr lang="it-IT"/>
          </a:p>
          <a:p>
            <a:pPr>
              <a:buFont typeface="Arial" charset="0"/>
              <a:buChar char="•"/>
            </a:pPr>
            <a:r>
              <a:rPr lang="it-IT" b="1"/>
              <a:t> Possibility to treat decompensated cirrhosis</a:t>
            </a:r>
          </a:p>
          <a:p>
            <a:pPr>
              <a:buClrTx/>
              <a:buFontTx/>
              <a:buNone/>
            </a:pPr>
            <a:r>
              <a:rPr lang="it-IT"/>
              <a:t>(ascites, hemostasis, no interruption </a:t>
            </a:r>
          </a:p>
          <a:p>
            <a:pPr>
              <a:buClrTx/>
              <a:buFontTx/>
              <a:buNone/>
            </a:pPr>
            <a:r>
              <a:rPr lang="it-IT"/>
              <a:t>collateral vessels)</a:t>
            </a:r>
          </a:p>
        </p:txBody>
      </p:sp>
      <p:sp>
        <p:nvSpPr>
          <p:cNvPr id="100354" name="Text Box 2"/>
          <p:cNvSpPr txBox="1">
            <a:spLocks noChangeArrowheads="1"/>
          </p:cNvSpPr>
          <p:nvPr/>
        </p:nvSpPr>
        <p:spPr bwMode="auto">
          <a:xfrm>
            <a:off x="539750" y="1889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Laparoscopic approach advantages:</a:t>
            </a:r>
          </a:p>
          <a:p>
            <a:pPr algn="ctr">
              <a:buClrTx/>
              <a:buFontTx/>
              <a:buNone/>
            </a:pPr>
            <a:r>
              <a:rPr lang="en-US" sz="3200" b="1">
                <a:solidFill>
                  <a:srgbClr val="0070C0"/>
                </a:solidFill>
                <a:latin typeface="Calibri" charset="0"/>
              </a:rPr>
              <a:t>ABLATION</a:t>
            </a:r>
          </a:p>
        </p:txBody>
      </p:sp>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844675"/>
            <a:ext cx="5027612" cy="367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ChangeArrowheads="1"/>
          </p:cNvSpPr>
          <p:nvPr/>
        </p:nvSpPr>
        <p:spPr bwMode="auto">
          <a:xfrm>
            <a:off x="0" y="1719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it-IT" sz="1400"/>
          </a:p>
        </p:txBody>
      </p:sp>
      <p:sp>
        <p:nvSpPr>
          <p:cNvPr id="216066" name="Rectangle 8"/>
          <p:cNvSpPr>
            <a:spLocks noChangeArrowheads="1"/>
          </p:cNvSpPr>
          <p:nvPr/>
        </p:nvSpPr>
        <p:spPr bwMode="auto">
          <a:xfrm>
            <a:off x="0" y="1719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it-IT" sz="1400"/>
          </a:p>
        </p:txBody>
      </p:sp>
      <p:sp>
        <p:nvSpPr>
          <p:cNvPr id="216067" name="Rectangle 11"/>
          <p:cNvSpPr>
            <a:spLocks noChangeArrowheads="1"/>
          </p:cNvSpPr>
          <p:nvPr/>
        </p:nvSpPr>
        <p:spPr bwMode="auto">
          <a:xfrm>
            <a:off x="0" y="1719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it-IT" sz="1400"/>
          </a:p>
        </p:txBody>
      </p:sp>
      <p:sp>
        <p:nvSpPr>
          <p:cNvPr id="216068" name="Rectangle 12"/>
          <p:cNvSpPr>
            <a:spLocks noChangeArrowheads="1"/>
          </p:cNvSpPr>
          <p:nvPr/>
        </p:nvSpPr>
        <p:spPr bwMode="auto">
          <a:xfrm>
            <a:off x="0" y="1719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it-IT" sz="1400"/>
          </a:p>
        </p:txBody>
      </p:sp>
      <p:sp>
        <p:nvSpPr>
          <p:cNvPr id="216069" name="Rectangle 13"/>
          <p:cNvSpPr>
            <a:spLocks noChangeArrowheads="1"/>
          </p:cNvSpPr>
          <p:nvPr/>
        </p:nvSpPr>
        <p:spPr bwMode="auto">
          <a:xfrm>
            <a:off x="0" y="1719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it-IT" sz="1400"/>
          </a:p>
        </p:txBody>
      </p:sp>
      <p:graphicFrame>
        <p:nvGraphicFramePr>
          <p:cNvPr id="13" name="Tabella 12"/>
          <p:cNvGraphicFramePr>
            <a:graphicFrameLocks noGrp="1"/>
          </p:cNvGraphicFramePr>
          <p:nvPr/>
        </p:nvGraphicFramePr>
        <p:xfrm>
          <a:off x="144463" y="1196975"/>
          <a:ext cx="8856662" cy="5616576"/>
        </p:xfrm>
        <a:graphic>
          <a:graphicData uri="http://schemas.openxmlformats.org/drawingml/2006/table">
            <a:tbl>
              <a:tblPr/>
              <a:tblGrid>
                <a:gridCol w="655637"/>
                <a:gridCol w="1746250"/>
                <a:gridCol w="873125"/>
                <a:gridCol w="1527175"/>
                <a:gridCol w="1474788"/>
                <a:gridCol w="1254125"/>
                <a:gridCol w="1325562"/>
              </a:tblGrid>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chemeClr val="tx1"/>
                          </a:solidFill>
                          <a:effectLst/>
                          <a:latin typeface="Times New Roman" charset="0"/>
                          <a:ea typeface="ＭＳ Ｐゴシック" charset="0"/>
                          <a:cs typeface="Times New Roman" charset="0"/>
                        </a:rPr>
                        <a:t>N° pz</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chemeClr val="tx1"/>
                          </a:solidFill>
                          <a:effectLst/>
                          <a:latin typeface="Times New Roman" charset="0"/>
                          <a:ea typeface="ＭＳ Ｐゴシック" charset="0"/>
                          <a:cs typeface="Times New Roman" charset="0"/>
                        </a:rPr>
                        <a:t>Morbidity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chemeClr val="tx1"/>
                          </a:solidFill>
                          <a:effectLst/>
                          <a:latin typeface="Times New Roman" charset="0"/>
                          <a:ea typeface="ＭＳ Ｐゴシック" charset="0"/>
                          <a:cs typeface="Times New Roman" charset="0"/>
                        </a:rPr>
                        <a:t>Mortality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chemeClr val="tx1"/>
                          </a:solidFill>
                          <a:effectLst/>
                          <a:latin typeface="Times New Roman" charset="0"/>
                          <a:ea typeface="ＭＳ Ｐゴシック" charset="0"/>
                          <a:cs typeface="Times New Roman" charset="0"/>
                        </a:rPr>
                        <a:t>Survival – 1yr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chemeClr val="tx1"/>
                          </a:solidFill>
                          <a:effectLst/>
                          <a:latin typeface="Times New Roman" charset="0"/>
                          <a:ea typeface="ＭＳ Ｐゴシック" charset="0"/>
                          <a:cs typeface="Times New Roman" charset="0"/>
                        </a:rPr>
                        <a:t>Survival -3yr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rowSpan="8">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RF</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Karabulut, 2011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92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40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Simo, 2011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22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40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Asahina, 2009</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84</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100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84</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79438">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Santambrogio, 2009</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74</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16</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88</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66</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Eisele, 2008</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Ballem, 2008</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104</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21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Buell, 2008</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155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13</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2.1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Berber, 2007</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131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1.83</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86</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43</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Padova (2010)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169</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26</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78</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000000"/>
                          </a:solidFill>
                          <a:effectLst/>
                          <a:latin typeface="Times New Roman" charset="0"/>
                          <a:ea typeface="ＭＳ Ｐゴシック" charset="0"/>
                          <a:cs typeface="Times New Roman" charset="0"/>
                        </a:rPr>
                        <a:t>40</a:t>
                      </a:r>
                      <a:endParaRPr kumimoji="0" lang="it-IT" sz="1600" b="1"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r>
              <a:tr h="371475">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MW</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Hsieh, 2004</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40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35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2.5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78</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Seki, 2005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68</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97</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Kawamoto, 2005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69</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100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80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Simo, 2011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13</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45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0</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14" name="Rettangolo 13"/>
          <p:cNvSpPr/>
          <p:nvPr/>
        </p:nvSpPr>
        <p:spPr>
          <a:xfrm>
            <a:off x="144463" y="4941888"/>
            <a:ext cx="8964612" cy="431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Text Box 18"/>
          <p:cNvSpPr txBox="1">
            <a:spLocks noChangeArrowheads="1"/>
          </p:cNvSpPr>
          <p:nvPr/>
        </p:nvSpPr>
        <p:spPr bwMode="auto">
          <a:xfrm>
            <a:off x="3276600" y="3429000"/>
            <a:ext cx="3327400" cy="708025"/>
          </a:xfrm>
          <a:prstGeom prst="rect">
            <a:avLst/>
          </a:prstGeom>
          <a:solidFill>
            <a:srgbClr val="FF9900"/>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b="1"/>
              <a:t>Levels of evidence </a:t>
            </a:r>
          </a:p>
          <a:p>
            <a:pPr algn="ctr" eaLnBrk="1" hangingPunct="1"/>
            <a:r>
              <a:rPr lang="it-IT" sz="2000" b="1"/>
              <a:t>2b - 4</a:t>
            </a:r>
          </a:p>
        </p:txBody>
      </p:sp>
      <p:sp>
        <p:nvSpPr>
          <p:cNvPr id="16" name="Titolo 3"/>
          <p:cNvSpPr txBox="1">
            <a:spLocks/>
          </p:cNvSpPr>
          <p:nvPr/>
        </p:nvSpPr>
        <p:spPr>
          <a:xfrm>
            <a:off x="539750" y="188913"/>
            <a:ext cx="8229600" cy="1143000"/>
          </a:xfrm>
          <a:prstGeom prst="rect">
            <a:avLst/>
          </a:prstGeom>
        </p:spPr>
        <p:txBody>
          <a:bodyPr/>
          <a:lstStyle/>
          <a:p>
            <a:pPr algn="ctr" eaLnBrk="0" hangingPunct="0">
              <a:defRPr/>
            </a:pPr>
            <a:r>
              <a:rPr lang="en-US" sz="3200" b="1" dirty="0">
                <a:solidFill>
                  <a:srgbClr val="0070C0"/>
                </a:solidFill>
                <a:latin typeface="+mj-lt"/>
                <a:ea typeface="+mj-ea"/>
                <a:cs typeface="+mj-cs"/>
              </a:rPr>
              <a:t>Laparoscopic approach series:</a:t>
            </a:r>
          </a:p>
          <a:p>
            <a:pPr algn="ctr" eaLnBrk="0" hangingPunct="0">
              <a:defRPr/>
            </a:pPr>
            <a:r>
              <a:rPr lang="en-US" sz="3200" b="1" dirty="0">
                <a:solidFill>
                  <a:srgbClr val="0070C0"/>
                </a:solidFill>
                <a:latin typeface="+mj-lt"/>
                <a:ea typeface="+mj-ea"/>
                <a:cs typeface="+mj-cs"/>
              </a:rPr>
              <a:t>ABLATION</a:t>
            </a:r>
            <a:endParaRPr lang="it-IT" sz="3200" dirty="0">
              <a:solidFill>
                <a:srgbClr val="0070C0"/>
              </a:solidFill>
              <a:latin typeface="+mj-lt"/>
              <a:ea typeface="+mj-ea"/>
              <a:cs typeface="+mj-cs"/>
            </a:endParaRPr>
          </a:p>
        </p:txBody>
      </p:sp>
    </p:spTree>
    <p:extLst>
      <p:ext uri="{BB962C8B-B14F-4D97-AF65-F5344CB8AC3E}">
        <p14:creationId xmlns:p14="http://schemas.microsoft.com/office/powerpoint/2010/main" val="4134885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395288" y="2187575"/>
            <a:ext cx="8208962" cy="2225675"/>
          </a:xfrm>
          <a:prstGeom prst="rect">
            <a:avLst/>
          </a:prstGeom>
          <a:solidFill>
            <a:srgbClr val="DCE6F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INDICATION FOR RFA (one of the following criteria):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CHILD-B patient</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CHILD-A patients with a liver function that made a postoperative hepatic decompensation likely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thrombocyte count &lt;100,000/μl</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signs of portal hypertension on imaging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MELD score&gt;10</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The extension of the necessary resection </a:t>
            </a:r>
            <a:r>
              <a:rPr lang="en-US" sz="1400">
                <a:solidFill>
                  <a:srgbClr val="000000"/>
                </a:solidFill>
              </a:rPr>
              <a:t>made a post-o</a:t>
            </a:r>
            <a:r>
              <a:rPr lang="it-IT" sz="1400">
                <a:solidFill>
                  <a:srgbClr val="000000"/>
                </a:solidFill>
              </a:rPr>
              <a:t>perative liver failure likely</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More than one resection </a:t>
            </a:r>
            <a:r>
              <a:rPr lang="en-US" sz="1400">
                <a:solidFill>
                  <a:srgbClr val="000000"/>
                </a:solidFill>
              </a:rPr>
              <a:t>necessary to clear all HCC </a:t>
            </a:r>
            <a:r>
              <a:rPr lang="it-IT" sz="1400">
                <a:solidFill>
                  <a:srgbClr val="000000"/>
                </a:solidFill>
              </a:rPr>
              <a:t>nodules</a:t>
            </a:r>
          </a:p>
        </p:txBody>
      </p:sp>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620713"/>
            <a:ext cx="6151563" cy="6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1379" name="Rectangle 3"/>
          <p:cNvSpPr>
            <a:spLocks noChangeArrowheads="1"/>
          </p:cNvSpPr>
          <p:nvPr/>
        </p:nvSpPr>
        <p:spPr bwMode="auto">
          <a:xfrm>
            <a:off x="6384925" y="6611938"/>
            <a:ext cx="27463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Herbold T et al, Langenbecks Arch Surg 2012</a:t>
            </a:r>
          </a:p>
        </p:txBody>
      </p:sp>
      <p:sp>
        <p:nvSpPr>
          <p:cNvPr id="101380" name="Rectangle 4"/>
          <p:cNvSpPr>
            <a:spLocks noChangeArrowheads="1"/>
          </p:cNvSpPr>
          <p:nvPr/>
        </p:nvSpPr>
        <p:spPr bwMode="auto">
          <a:xfrm>
            <a:off x="395288" y="5138738"/>
            <a:ext cx="8208962" cy="946150"/>
          </a:xfrm>
          <a:prstGeom prst="rect">
            <a:avLst/>
          </a:prstGeom>
          <a:solidFill>
            <a:srgbClr val="B9CDE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SIZE AND NUMBER OF THE HCC</a:t>
            </a:r>
            <a:r>
              <a:rPr lang="it-IT" sz="1400">
                <a:solidFill>
                  <a:srgbClr val="000000"/>
                </a:solidFill>
              </a:rPr>
              <a:t>:</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The </a:t>
            </a:r>
            <a:r>
              <a:rPr lang="en-US" sz="1400" b="1">
                <a:solidFill>
                  <a:srgbClr val="000000"/>
                </a:solidFill>
              </a:rPr>
              <a:t>largest HCC &lt; 3.5 cm in diameter</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The number of </a:t>
            </a:r>
            <a:r>
              <a:rPr lang="en-US" sz="1400" b="1">
                <a:solidFill>
                  <a:srgbClr val="000000"/>
                </a:solidFill>
              </a:rPr>
              <a:t>HCC nodules ≤ 3</a:t>
            </a:r>
          </a:p>
        </p:txBody>
      </p:sp>
      <p:sp>
        <p:nvSpPr>
          <p:cNvPr id="101381" name="Text Box 5"/>
          <p:cNvSpPr txBox="1">
            <a:spLocks noChangeArrowheads="1"/>
          </p:cNvSpPr>
          <p:nvPr/>
        </p:nvSpPr>
        <p:spPr bwMode="auto">
          <a:xfrm>
            <a:off x="1247775" y="1628775"/>
            <a:ext cx="6886575"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440" tIns="32400" rIns="64440" bIns="32400">
            <a:spAutoFit/>
          </a:bodyPr>
          <a:lstStyle>
            <a:lvl1pPr marL="322263" indent="-31115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1pPr>
            <a:lvl2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2pPr>
            <a:lvl3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3pPr>
            <a:lvl4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4pPr>
            <a:lvl5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9pPr>
          </a:lstStyle>
          <a:p>
            <a:pPr algn="just">
              <a:buClrTx/>
              <a:buFontTx/>
              <a:buNone/>
            </a:pPr>
            <a:r>
              <a:rPr lang="it-IT" sz="1400" b="1"/>
              <a:t>INDICATION FOR LAPAROSCOPIC RFA: PATIENT AND TUMOR FACTOR </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02401" name="Rectangle 1"/>
          <p:cNvSpPr>
            <a:spLocks noChangeArrowheads="1"/>
          </p:cNvSpPr>
          <p:nvPr/>
        </p:nvSpPr>
        <p:spPr bwMode="auto">
          <a:xfrm>
            <a:off x="468313" y="3195638"/>
            <a:ext cx="8207375" cy="2135187"/>
          </a:xfrm>
          <a:prstGeom prst="rect">
            <a:avLst/>
          </a:prstGeom>
          <a:solidFill>
            <a:srgbClr val="95B3D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INDICATION FOR RFA: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Localization of the </a:t>
            </a:r>
            <a:r>
              <a:rPr lang="en-US" sz="1400" b="1">
                <a:solidFill>
                  <a:srgbClr val="000000"/>
                </a:solidFill>
              </a:rPr>
              <a:t>HCC within 1 cm of the liver </a:t>
            </a:r>
            <a:r>
              <a:rPr lang="it-IT" sz="1400" b="1">
                <a:solidFill>
                  <a:srgbClr val="000000"/>
                </a:solidFill>
              </a:rPr>
              <a:t>capsule</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Localization in the dome of the liver </a:t>
            </a:r>
            <a:r>
              <a:rPr lang="en-US" sz="1400">
                <a:solidFill>
                  <a:srgbClr val="000000"/>
                </a:solidFill>
              </a:rPr>
              <a:t>(difficult needle </a:t>
            </a:r>
            <a:r>
              <a:rPr lang="it-IT" sz="1400">
                <a:solidFill>
                  <a:srgbClr val="000000"/>
                </a:solidFill>
              </a:rPr>
              <a:t>placement in axial plane)</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Size of the nodule&gt; 2.5 cm</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Bridge to transplantation </a:t>
            </a:r>
            <a:r>
              <a:rPr lang="en-US" sz="1400">
                <a:solidFill>
                  <a:srgbClr val="000000"/>
                </a:solidFill>
              </a:rPr>
              <a:t>as therapeutic aim of RFA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solidFill>
                <a:srgbClr val="000000"/>
              </a:solidFill>
            </a:endParaRP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620713"/>
            <a:ext cx="6151563" cy="6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03" name="Rectangle 3"/>
          <p:cNvSpPr>
            <a:spLocks noChangeArrowheads="1"/>
          </p:cNvSpPr>
          <p:nvPr/>
        </p:nvSpPr>
        <p:spPr bwMode="auto">
          <a:xfrm>
            <a:off x="6384925" y="6611938"/>
            <a:ext cx="27463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Herbold T et al, Langenbecks Arch Surg 2012</a:t>
            </a:r>
          </a:p>
        </p:txBody>
      </p:sp>
      <p:sp>
        <p:nvSpPr>
          <p:cNvPr id="102404" name="Text Box 4"/>
          <p:cNvSpPr txBox="1">
            <a:spLocks noChangeArrowheads="1"/>
          </p:cNvSpPr>
          <p:nvPr/>
        </p:nvSpPr>
        <p:spPr bwMode="auto">
          <a:xfrm>
            <a:off x="1716088" y="1628775"/>
            <a:ext cx="5951537"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440" tIns="32400" rIns="64440" bIns="32400">
            <a:spAutoFit/>
          </a:bodyPr>
          <a:lstStyle>
            <a:lvl1pPr marL="322263" indent="-31115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1pPr>
            <a:lvl2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2pPr>
            <a:lvl3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3pPr>
            <a:lvl4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4pPr>
            <a:lvl5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9pPr>
          </a:lstStyle>
          <a:p>
            <a:pPr algn="just">
              <a:buClrTx/>
              <a:buFontTx/>
              <a:buNone/>
            </a:pPr>
            <a:r>
              <a:rPr lang="it-IT" sz="1400" b="1"/>
              <a:t>INDICATION FOR LAPAROSCOPIC VS. PERCUTANEOUS RFA</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620713"/>
            <a:ext cx="6151563" cy="6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6" name="Rectangle 2"/>
          <p:cNvSpPr>
            <a:spLocks noChangeArrowheads="1"/>
          </p:cNvSpPr>
          <p:nvPr/>
        </p:nvSpPr>
        <p:spPr bwMode="auto">
          <a:xfrm>
            <a:off x="6384925" y="6611938"/>
            <a:ext cx="27463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Herbold T et al, Langenbecks Arch Surg 2012</a:t>
            </a:r>
          </a:p>
        </p:txBody>
      </p:sp>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1700213"/>
            <a:ext cx="4133850" cy="304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8" name="Rectangle 4"/>
          <p:cNvSpPr>
            <a:spLocks noChangeArrowheads="1"/>
          </p:cNvSpPr>
          <p:nvPr/>
        </p:nvSpPr>
        <p:spPr bwMode="auto">
          <a:xfrm>
            <a:off x="395288" y="4941888"/>
            <a:ext cx="3816350"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Overall patient survival </a:t>
            </a:r>
            <a:r>
              <a:rPr lang="en-US" sz="1400">
                <a:solidFill>
                  <a:srgbClr val="000000"/>
                </a:solidFill>
              </a:rPr>
              <a:t>after treatment of HCC by </a:t>
            </a:r>
            <a:r>
              <a:rPr lang="it-IT" sz="1400">
                <a:solidFill>
                  <a:srgbClr val="000000"/>
                </a:solidFill>
              </a:rPr>
              <a:t>laparoscopic RFA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Mean survival 44.7 ± 6.9 months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(95%CI, 31.2–58.1 months)</a:t>
            </a:r>
          </a:p>
        </p:txBody>
      </p:sp>
      <p:pic>
        <p:nvPicPr>
          <p:cNvPr id="1034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700213"/>
            <a:ext cx="4086225" cy="30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30" name="Rectangle 6"/>
          <p:cNvSpPr>
            <a:spLocks noChangeArrowheads="1"/>
          </p:cNvSpPr>
          <p:nvPr/>
        </p:nvSpPr>
        <p:spPr bwMode="auto">
          <a:xfrm>
            <a:off x="4716463" y="4868863"/>
            <a:ext cx="4427537" cy="179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Overall patient survival </a:t>
            </a:r>
            <a:r>
              <a:rPr lang="en-US" sz="1400">
                <a:solidFill>
                  <a:srgbClr val="000000"/>
                </a:solidFill>
              </a:rPr>
              <a:t>after treatment of HCC by </a:t>
            </a:r>
            <a:r>
              <a:rPr lang="it-IT" sz="1400">
                <a:solidFill>
                  <a:srgbClr val="000000"/>
                </a:solidFill>
              </a:rPr>
              <a:t>laparoscopic RFA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influence of liver transplantation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Mean survival </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LT: 70.5 ± 10.9 </a:t>
            </a:r>
            <a:r>
              <a:rPr lang="it-IT" sz="1400">
                <a:solidFill>
                  <a:srgbClr val="000000"/>
                </a:solidFill>
              </a:rPr>
              <a:t>months (95%CI, 49.2–91.7 months)</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NO-LT: 22.8±4.3 </a:t>
            </a:r>
            <a:r>
              <a:rPr lang="it-IT" sz="1400">
                <a:solidFill>
                  <a:srgbClr val="000000"/>
                </a:solidFill>
              </a:rPr>
              <a:t>months (95%CI, 14.5– 31.2 months)</a:t>
            </a:r>
          </a:p>
        </p:txBody>
      </p:sp>
      <p:sp>
        <p:nvSpPr>
          <p:cNvPr id="103431" name="Text Box 7"/>
          <p:cNvSpPr txBox="1">
            <a:spLocks noChangeArrowheads="1"/>
          </p:cNvSpPr>
          <p:nvPr/>
        </p:nvSpPr>
        <p:spPr bwMode="auto">
          <a:xfrm>
            <a:off x="7192963" y="2781300"/>
            <a:ext cx="927100"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440" tIns="32400" rIns="64440" bIns="32400">
            <a:spAutoFit/>
          </a:bodyPr>
          <a:lstStyle>
            <a:lvl1pPr marL="322263" indent="-31115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1pPr>
            <a:lvl2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2pPr>
            <a:lvl3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3pPr>
            <a:lvl4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4pPr>
            <a:lvl5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9pPr>
          </a:lstStyle>
          <a:p>
            <a:pPr algn="just">
              <a:buClrTx/>
              <a:buFontTx/>
              <a:buNone/>
            </a:pPr>
            <a:r>
              <a:rPr lang="it-IT" sz="1400" b="1">
                <a:latin typeface="Calibri" charset="0"/>
              </a:rPr>
              <a:t>LT</a:t>
            </a:r>
          </a:p>
        </p:txBody>
      </p:sp>
      <p:sp>
        <p:nvSpPr>
          <p:cNvPr id="103432" name="Text Box 8"/>
          <p:cNvSpPr txBox="1">
            <a:spLocks noChangeArrowheads="1"/>
          </p:cNvSpPr>
          <p:nvPr/>
        </p:nvSpPr>
        <p:spPr bwMode="auto">
          <a:xfrm>
            <a:off x="6699250" y="3940175"/>
            <a:ext cx="12049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440" tIns="32400" rIns="64440" bIns="32400">
            <a:spAutoFit/>
          </a:bodyPr>
          <a:lstStyle>
            <a:lvl1pPr marL="322263" indent="-31115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1pPr>
            <a:lvl2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2pPr>
            <a:lvl3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3pPr>
            <a:lvl4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4pPr>
            <a:lvl5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9pPr>
          </a:lstStyle>
          <a:p>
            <a:pPr algn="just">
              <a:buClrTx/>
              <a:buFontTx/>
              <a:buNone/>
            </a:pPr>
            <a:r>
              <a:rPr lang="it-IT" sz="1400" b="1">
                <a:latin typeface="Calibri" charset="0"/>
              </a:rPr>
              <a:t>NO LT</a:t>
            </a:r>
          </a:p>
        </p:txBody>
      </p:sp>
      <p:sp>
        <p:nvSpPr>
          <p:cNvPr id="103433" name="Rectangle 9"/>
          <p:cNvSpPr>
            <a:spLocks noChangeArrowheads="1"/>
          </p:cNvSpPr>
          <p:nvPr/>
        </p:nvSpPr>
        <p:spPr bwMode="auto">
          <a:xfrm>
            <a:off x="323850" y="5732463"/>
            <a:ext cx="3960813" cy="936625"/>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03434" name="Rectangle 10"/>
          <p:cNvSpPr>
            <a:spLocks noChangeArrowheads="1"/>
          </p:cNvSpPr>
          <p:nvPr/>
        </p:nvSpPr>
        <p:spPr bwMode="auto">
          <a:xfrm>
            <a:off x="4787900" y="5732463"/>
            <a:ext cx="4176713" cy="936625"/>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03435" name="Rectangle 11"/>
          <p:cNvSpPr>
            <a:spLocks noChangeArrowheads="1"/>
          </p:cNvSpPr>
          <p:nvPr/>
        </p:nvSpPr>
        <p:spPr bwMode="auto">
          <a:xfrm>
            <a:off x="539750" y="2051050"/>
            <a:ext cx="8135938" cy="4143375"/>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Upstaging of the tumor stage by IOUS: 32 % of the patients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Overall Survival: 44.7 ± 6.9 months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Intrahepatic recurrence rate: 61.8 %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Laparoscopic RFA is a feasible and reliable therapy for unresectable HCCs especially in patients with cirrhosis when a surgical resection is not possible.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latin typeface="Wingdings" charset="0"/>
                <a:cs typeface="Wingdings" charset="0"/>
              </a:rPr>
              <a:t></a:t>
            </a:r>
            <a:r>
              <a:rPr lang="en-US" sz="1400" b="1">
                <a:solidFill>
                  <a:srgbClr val="000000"/>
                </a:solidFill>
              </a:rPr>
              <a:t> EFFECTIVE LOCAL CONTROL OF THE DISEASE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latin typeface="Wingdings" charset="0"/>
                <a:cs typeface="Wingdings" charset="0"/>
              </a:rPr>
              <a:t></a:t>
            </a:r>
            <a:r>
              <a:rPr lang="en-US" sz="1400" b="1">
                <a:solidFill>
                  <a:srgbClr val="000000"/>
                </a:solidFill>
              </a:rPr>
              <a:t> LOW RATE OF COMPLICATIONS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In comparison to percutaneous access: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latin typeface="Wingdings" charset="0"/>
                <a:cs typeface="Wingdings" charset="0"/>
              </a:rPr>
              <a:t></a:t>
            </a:r>
            <a:r>
              <a:rPr lang="en-US" sz="1400">
                <a:solidFill>
                  <a:srgbClr val="000000"/>
                </a:solidFill>
              </a:rPr>
              <a:t> Easier localization of the nodule within the liver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latin typeface="Wingdings" charset="0"/>
                <a:cs typeface="Wingdings" charset="0"/>
              </a:rPr>
              <a:t></a:t>
            </a:r>
            <a:r>
              <a:rPr lang="en-US" sz="1400">
                <a:solidFill>
                  <a:srgbClr val="000000"/>
                </a:solidFill>
              </a:rPr>
              <a:t> Increase in the size of the ablation zone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 Laparoscopic RFA can provide significant survival for patients with HCC</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 while also forming a bridge to liver transplantation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03435"/>
                                        </p:tgtEl>
                                        <p:attrNameLst>
                                          <p:attrName>style.visibility</p:attrName>
                                        </p:attrNameLst>
                                      </p:cBhvr>
                                      <p:to>
                                        <p:strVal val="visible"/>
                                      </p:to>
                                    </p:set>
                                    <p:animEffect transition="in" filter="fade">
                                      <p:cBhvr additive="repl">
                                        <p:cTn id="7" dur="1000"/>
                                        <p:tgtEl>
                                          <p:spTgt spid="103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17663"/>
            <a:ext cx="8515350" cy="4835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4450" name="Rectangle 2"/>
          <p:cNvSpPr>
            <a:spLocks noChangeArrowheads="1"/>
          </p:cNvSpPr>
          <p:nvPr/>
        </p:nvSpPr>
        <p:spPr bwMode="auto">
          <a:xfrm>
            <a:off x="6051550" y="6611938"/>
            <a:ext cx="30797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From Herbold T et al, Langenbecks Arch Surg 2012</a:t>
            </a:r>
          </a:p>
        </p:txBody>
      </p:sp>
      <p:sp>
        <p:nvSpPr>
          <p:cNvPr id="104451" name="Text Box 3"/>
          <p:cNvSpPr txBox="1">
            <a:spLocks noChangeArrowheads="1"/>
          </p:cNvSpPr>
          <p:nvPr/>
        </p:nvSpPr>
        <p:spPr bwMode="auto">
          <a:xfrm>
            <a:off x="5397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HCC treatment by</a:t>
            </a:r>
            <a:br>
              <a:rPr lang="en-US" sz="3200" b="1">
                <a:solidFill>
                  <a:srgbClr val="0070C0"/>
                </a:solidFill>
                <a:latin typeface="Calibri" charset="0"/>
              </a:rPr>
            </a:br>
            <a:r>
              <a:rPr lang="en-US" sz="3200" b="1">
                <a:solidFill>
                  <a:srgbClr val="0070C0"/>
                </a:solidFill>
                <a:latin typeface="Calibri" charset="0"/>
              </a:rPr>
              <a:t>Laparoscopic RFA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Text Box 1"/>
          <p:cNvSpPr txBox="1">
            <a:spLocks noChangeArrowheads="1"/>
          </p:cNvSpPr>
          <p:nvPr/>
        </p:nvSpPr>
        <p:spPr bwMode="auto">
          <a:xfrm>
            <a:off x="5832475" y="6615113"/>
            <a:ext cx="3316288"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spcBef>
                <a:spcPts val="1200"/>
              </a:spcBef>
              <a:spcAft>
                <a:spcPts val="1000"/>
              </a:spcAft>
              <a:buClrTx/>
              <a:buFontTx/>
              <a:buNone/>
            </a:pPr>
            <a:r>
              <a:rPr lang="it-IT" sz="1000"/>
              <a:t>Cillo et al, PloS ONE 2013; (2):e2013;857249</a:t>
            </a:r>
          </a:p>
        </p:txBody>
      </p:sp>
      <p:sp>
        <p:nvSpPr>
          <p:cNvPr id="105474" name="Text Box 2"/>
          <p:cNvSpPr txBox="1">
            <a:spLocks noChangeArrowheads="1"/>
          </p:cNvSpPr>
          <p:nvPr/>
        </p:nvSpPr>
        <p:spPr bwMode="auto">
          <a:xfrm>
            <a:off x="144463" y="1584325"/>
            <a:ext cx="4895850" cy="4967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0796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9pPr>
          </a:lstStyle>
          <a:p>
            <a:pPr>
              <a:buClrTx/>
              <a:buFontTx/>
              <a:buNone/>
            </a:pPr>
            <a:r>
              <a:rPr lang="it-IT" sz="1600">
                <a:cs typeface="Times New Roman" charset="0"/>
              </a:rPr>
              <a:t>Prospective</a:t>
            </a:r>
          </a:p>
          <a:p>
            <a:pPr>
              <a:buClrTx/>
              <a:buFontTx/>
              <a:buNone/>
            </a:pPr>
            <a:r>
              <a:rPr lang="it-IT" sz="1600">
                <a:cs typeface="Times New Roman" charset="0"/>
              </a:rPr>
              <a:t>January 2004 → December 2009</a:t>
            </a:r>
          </a:p>
          <a:p>
            <a:pPr>
              <a:buClrTx/>
              <a:buFontTx/>
              <a:buNone/>
            </a:pPr>
            <a:r>
              <a:rPr lang="it-IT" sz="1600">
                <a:cs typeface="Times New Roman" charset="0"/>
              </a:rPr>
              <a:t>169 consecutive HCC patients </a:t>
            </a:r>
          </a:p>
          <a:p>
            <a:pPr>
              <a:buClrTx/>
              <a:buFontTx/>
              <a:buNone/>
            </a:pPr>
            <a:r>
              <a:rPr lang="it-IT" sz="1600">
                <a:cs typeface="Times New Roman" charset="0"/>
              </a:rPr>
              <a:t>ineligible for HR and/or percutaneous ablation</a:t>
            </a:r>
          </a:p>
          <a:p>
            <a:pPr>
              <a:buClrTx/>
              <a:buFontTx/>
              <a:buNone/>
            </a:pPr>
            <a:endParaRPr lang="it-IT" sz="1600">
              <a:cs typeface="Times New Roman" charset="0"/>
            </a:endParaRPr>
          </a:p>
          <a:p>
            <a:pPr>
              <a:buClrTx/>
              <a:buFontTx/>
              <a:buNone/>
            </a:pPr>
            <a:r>
              <a:rPr lang="it-IT" sz="1600">
                <a:cs typeface="Times New Roman" charset="0"/>
              </a:rPr>
              <a:t>72% with clinically relevant portal hypertension</a:t>
            </a:r>
          </a:p>
          <a:p>
            <a:pPr>
              <a:buClrTx/>
              <a:buFontTx/>
              <a:buNone/>
            </a:pPr>
            <a:r>
              <a:rPr lang="it-IT" sz="1600">
                <a:cs typeface="Times New Roman" charset="0"/>
              </a:rPr>
              <a:t>50% multinodular tumors or nodules &lt; 25 mm</a:t>
            </a:r>
          </a:p>
          <a:p>
            <a:pPr>
              <a:buClrTx/>
              <a:buFontTx/>
              <a:buNone/>
            </a:pPr>
            <a:endParaRPr lang="it-IT" sz="1600">
              <a:cs typeface="Times New Roman" charset="0"/>
            </a:endParaRPr>
          </a:p>
          <a:p>
            <a:pPr>
              <a:buClrTx/>
              <a:buFontTx/>
              <a:buNone/>
            </a:pPr>
            <a:r>
              <a:rPr lang="it-IT" sz="1600">
                <a:cs typeface="Times New Roman" charset="0"/>
              </a:rPr>
              <a:t>61% RFA ablation</a:t>
            </a:r>
          </a:p>
          <a:p>
            <a:pPr>
              <a:buClrTx/>
              <a:buFontTx/>
              <a:buNone/>
            </a:pPr>
            <a:r>
              <a:rPr lang="it-IT" sz="1600">
                <a:cs typeface="Times New Roman" charset="0"/>
              </a:rPr>
              <a:t>5% 	MWA ablatiion</a:t>
            </a:r>
          </a:p>
          <a:p>
            <a:pPr>
              <a:buClrTx/>
              <a:buFontTx/>
              <a:buNone/>
            </a:pPr>
            <a:r>
              <a:rPr lang="it-IT" sz="1600">
                <a:cs typeface="Times New Roman" charset="0"/>
              </a:rPr>
              <a:t>34% ethanol injection</a:t>
            </a:r>
          </a:p>
          <a:p>
            <a:pPr>
              <a:buClrTx/>
              <a:buFontTx/>
              <a:buNone/>
            </a:pPr>
            <a:endParaRPr lang="it-IT" sz="1600">
              <a:cs typeface="Times New Roman" charset="0"/>
            </a:endParaRPr>
          </a:p>
          <a:p>
            <a:pPr marL="207963" indent="-200025">
              <a:buFont typeface="Wingdings" charset="0"/>
              <a:buChar char=""/>
            </a:pPr>
            <a:r>
              <a:rPr lang="it-IT" sz="1600">
                <a:cs typeface="Times New Roman" charset="0"/>
              </a:rPr>
              <a:t>No perioperative mortality</a:t>
            </a:r>
          </a:p>
          <a:p>
            <a:pPr>
              <a:buClrTx/>
              <a:buFontTx/>
              <a:buNone/>
            </a:pPr>
            <a:endParaRPr lang="it-IT" sz="1600">
              <a:cs typeface="Times New Roman" charset="0"/>
            </a:endParaRPr>
          </a:p>
          <a:p>
            <a:pPr marL="207963" indent="-200025">
              <a:buFont typeface="Wingdings" charset="0"/>
              <a:buChar char=""/>
            </a:pPr>
            <a:r>
              <a:rPr lang="it-IT" sz="1600">
                <a:cs typeface="Times New Roman" charset="0"/>
              </a:rPr>
              <a:t>Overall morbidity rate: 25%</a:t>
            </a:r>
          </a:p>
          <a:p>
            <a:pPr marL="207963" indent="-200025">
              <a:buFont typeface="Wingdings" charset="0"/>
              <a:buChar char=""/>
            </a:pPr>
            <a:r>
              <a:rPr lang="it-IT" sz="1600">
                <a:cs typeface="Times New Roman" charset="0"/>
              </a:rPr>
              <a:t>Median postoperative hospital stay: 3 days</a:t>
            </a:r>
          </a:p>
          <a:p>
            <a:pPr>
              <a:buClrTx/>
              <a:buFontTx/>
              <a:buNone/>
            </a:pPr>
            <a:endParaRPr lang="it-IT" sz="1600">
              <a:cs typeface="Times New Roman" charset="0"/>
            </a:endParaRPr>
          </a:p>
          <a:p>
            <a:pPr marL="207963" indent="-200025">
              <a:buFont typeface="Wingdings" charset="0"/>
              <a:buChar char=""/>
            </a:pPr>
            <a:r>
              <a:rPr lang="it-IT" sz="1600">
                <a:cs typeface="Times New Roman" charset="0"/>
              </a:rPr>
              <a:t>Median survival: 33 months</a:t>
            </a:r>
          </a:p>
          <a:p>
            <a:pPr marL="207963" indent="-200025">
              <a:buFont typeface="Wingdings" charset="0"/>
              <a:buChar char=""/>
            </a:pPr>
            <a:r>
              <a:rPr lang="it-IT" sz="1600">
                <a:cs typeface="Times New Roman" charset="0"/>
              </a:rPr>
              <a:t>3-year survival: 47%</a:t>
            </a:r>
          </a:p>
        </p:txBody>
      </p:sp>
      <p:pic>
        <p:nvPicPr>
          <p:cNvPr id="105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215900"/>
            <a:ext cx="6069012" cy="969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5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50" y="2376488"/>
            <a:ext cx="4379913" cy="3116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5477" name="Line 5"/>
          <p:cNvSpPr>
            <a:spLocks noChangeShapeType="1"/>
          </p:cNvSpPr>
          <p:nvPr/>
        </p:nvSpPr>
        <p:spPr bwMode="auto">
          <a:xfrm>
            <a:off x="4679950" y="3240088"/>
            <a:ext cx="4319588" cy="1587"/>
          </a:xfrm>
          <a:prstGeom prst="line">
            <a:avLst/>
          </a:prstGeom>
          <a:noFill/>
          <a:ln w="36000" cap="sq">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05478" name="Line 6"/>
          <p:cNvSpPr>
            <a:spLocks noChangeShapeType="1"/>
          </p:cNvSpPr>
          <p:nvPr/>
        </p:nvSpPr>
        <p:spPr bwMode="auto">
          <a:xfrm>
            <a:off x="4679950" y="3492500"/>
            <a:ext cx="4319588" cy="1588"/>
          </a:xfrm>
          <a:prstGeom prst="line">
            <a:avLst/>
          </a:prstGeom>
          <a:noFill/>
          <a:ln w="36000" cap="sq">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05479" name="Line 7"/>
          <p:cNvSpPr>
            <a:spLocks noChangeShapeType="1"/>
          </p:cNvSpPr>
          <p:nvPr/>
        </p:nvSpPr>
        <p:spPr bwMode="auto">
          <a:xfrm>
            <a:off x="4679950" y="3671888"/>
            <a:ext cx="4319588" cy="1587"/>
          </a:xfrm>
          <a:prstGeom prst="line">
            <a:avLst/>
          </a:prstGeom>
          <a:noFill/>
          <a:ln w="36000" cap="sq">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05480" name="Line 8"/>
          <p:cNvSpPr>
            <a:spLocks noChangeShapeType="1"/>
          </p:cNvSpPr>
          <p:nvPr/>
        </p:nvSpPr>
        <p:spPr bwMode="auto">
          <a:xfrm>
            <a:off x="4679950" y="3959225"/>
            <a:ext cx="4319588" cy="1588"/>
          </a:xfrm>
          <a:prstGeom prst="line">
            <a:avLst/>
          </a:prstGeom>
          <a:noFill/>
          <a:ln w="36000" cap="sq">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05481" name="Line 9"/>
          <p:cNvSpPr>
            <a:spLocks noChangeShapeType="1"/>
          </p:cNvSpPr>
          <p:nvPr/>
        </p:nvSpPr>
        <p:spPr bwMode="auto">
          <a:xfrm>
            <a:off x="4679950" y="5435600"/>
            <a:ext cx="4319588" cy="1588"/>
          </a:xfrm>
          <a:prstGeom prst="line">
            <a:avLst/>
          </a:prstGeom>
          <a:noFill/>
          <a:ln w="3600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05482" name="Line 10"/>
          <p:cNvSpPr>
            <a:spLocks noChangeShapeType="1"/>
          </p:cNvSpPr>
          <p:nvPr/>
        </p:nvSpPr>
        <p:spPr bwMode="auto">
          <a:xfrm>
            <a:off x="4679950" y="5111750"/>
            <a:ext cx="4319588" cy="1588"/>
          </a:xfrm>
          <a:prstGeom prst="line">
            <a:avLst/>
          </a:prstGeom>
          <a:noFill/>
          <a:ln w="3600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05483" name="Text Box 11"/>
          <p:cNvSpPr txBox="1">
            <a:spLocks noChangeArrowheads="1"/>
          </p:cNvSpPr>
          <p:nvPr/>
        </p:nvSpPr>
        <p:spPr bwMode="auto">
          <a:xfrm>
            <a:off x="7488238" y="1774825"/>
            <a:ext cx="1406525" cy="674688"/>
          </a:xfrm>
          <a:prstGeom prst="rect">
            <a:avLst/>
          </a:prstGeom>
          <a:noFill/>
          <a:ln w="36000" cap="sq">
            <a:solidFill>
              <a:srgbClr val="FF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200">
                <a:cs typeface="Times New Roman" charset="0"/>
              </a:rPr>
              <a:t>preoperative </a:t>
            </a:r>
          </a:p>
          <a:p>
            <a:pPr algn="ctr">
              <a:buClrTx/>
              <a:buFontTx/>
              <a:buNone/>
            </a:pPr>
            <a:r>
              <a:rPr lang="it-IT" sz="1200">
                <a:cs typeface="Times New Roman" charset="0"/>
              </a:rPr>
              <a:t>predictors</a:t>
            </a:r>
          </a:p>
          <a:p>
            <a:pPr algn="ctr">
              <a:buClrTx/>
              <a:buFontTx/>
              <a:buNone/>
            </a:pPr>
            <a:r>
              <a:rPr lang="it-IT" sz="1200">
                <a:cs typeface="Times New Roman" charset="0"/>
              </a:rPr>
              <a:t>of survival</a:t>
            </a:r>
          </a:p>
        </p:txBody>
      </p:sp>
      <p:sp>
        <p:nvSpPr>
          <p:cNvPr id="105484" name="Text Box 12"/>
          <p:cNvSpPr txBox="1">
            <a:spLocks noChangeArrowheads="1"/>
          </p:cNvSpPr>
          <p:nvPr/>
        </p:nvSpPr>
        <p:spPr bwMode="auto">
          <a:xfrm>
            <a:off x="5289550" y="5589588"/>
            <a:ext cx="1406525" cy="674687"/>
          </a:xfrm>
          <a:prstGeom prst="rect">
            <a:avLst/>
          </a:prstGeom>
          <a:noFill/>
          <a:ln w="36000" cap="sq">
            <a:solidFill>
              <a:srgbClr val="FF99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200">
                <a:cs typeface="Times New Roman" charset="0"/>
              </a:rPr>
              <a:t>post-operative </a:t>
            </a:r>
          </a:p>
          <a:p>
            <a:pPr algn="ctr">
              <a:buClrTx/>
              <a:buFontTx/>
              <a:buNone/>
            </a:pPr>
            <a:r>
              <a:rPr lang="it-IT" sz="1200">
                <a:cs typeface="Times New Roman" charset="0"/>
              </a:rPr>
              <a:t>predictors</a:t>
            </a:r>
          </a:p>
          <a:p>
            <a:pPr algn="ctr">
              <a:buClrTx/>
              <a:buFontTx/>
              <a:buNone/>
            </a:pPr>
            <a:r>
              <a:rPr lang="it-IT" sz="1200">
                <a:cs typeface="Times New Roman" charset="0"/>
              </a:rPr>
              <a:t>of survival</a:t>
            </a:r>
          </a:p>
        </p:txBody>
      </p:sp>
      <p:sp>
        <p:nvSpPr>
          <p:cNvPr id="105485" name="Text Box 13"/>
          <p:cNvSpPr txBox="1">
            <a:spLocks noChangeArrowheads="1"/>
          </p:cNvSpPr>
          <p:nvPr/>
        </p:nvSpPr>
        <p:spPr bwMode="auto">
          <a:xfrm>
            <a:off x="3187700" y="360363"/>
            <a:ext cx="5956300"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a:cs typeface="Times New Roman" charset="0"/>
              </a:rPr>
              <a:t> </a:t>
            </a:r>
          </a:p>
        </p:txBody>
      </p:sp>
      <p:sp>
        <p:nvSpPr>
          <p:cNvPr id="105486" name="Rectangle 14"/>
          <p:cNvSpPr>
            <a:spLocks noChangeArrowheads="1"/>
          </p:cNvSpPr>
          <p:nvPr/>
        </p:nvSpPr>
        <p:spPr bwMode="auto">
          <a:xfrm>
            <a:off x="1439863" y="2808288"/>
            <a:ext cx="6435725" cy="223202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40680" bIns="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a:solidFill>
                <a:srgbClr val="000000"/>
              </a:solidFill>
              <a:cs typeface="Times New Roman" charset="0"/>
            </a:endParaRPr>
          </a:p>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cs typeface="Times New Roman" charset="0"/>
              </a:rPr>
              <a:t>Laparoscopic ablation </a:t>
            </a:r>
          </a:p>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cs typeface="Times New Roman" charset="0"/>
              </a:rPr>
              <a:t>is a safe and effective therapeutic option </a:t>
            </a:r>
          </a:p>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cs typeface="Times New Roman" charset="0"/>
              </a:rPr>
              <a:t>for selected HCC patients </a:t>
            </a:r>
          </a:p>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cs typeface="Times New Roman" charset="0"/>
              </a:rPr>
              <a:t>ineligible for liver resection </a:t>
            </a:r>
          </a:p>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cs typeface="Times New Roman" charset="0"/>
              </a:rPr>
              <a:t>and/or percutaneous ablation</a:t>
            </a:r>
          </a:p>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indefinite" fill="hold">
                                          <p:stCondLst>
                                            <p:cond delay="0"/>
                                          </p:stCondLst>
                                        </p:cTn>
                                        <p:tgtEl>
                                          <p:spTgt spid="105477"/>
                                        </p:tgtEl>
                                        <p:attrNameLst>
                                          <p:attrName>style.visibility</p:attrName>
                                        </p:attrNameLst>
                                      </p:cBhvr>
                                      <p:to>
                                        <p:strVal val="visible"/>
                                      </p:to>
                                    </p:set>
                                    <p:animEffect transition="in" filter="fade">
                                      <p:cBhvr additive="repl">
                                        <p:cTn id="7" dur="500"/>
                                        <p:tgtEl>
                                          <p:spTgt spid="105477"/>
                                        </p:tgtEl>
                                      </p:cBhvr>
                                    </p:animEffect>
                                  </p:childTnLst>
                                </p:cTn>
                              </p:par>
                              <p:par>
                                <p:cTn id="8" presetID="10" presetClass="entr" fill="hold" grpId="0" nodeType="withEffect">
                                  <p:stCondLst>
                                    <p:cond delay="0"/>
                                  </p:stCondLst>
                                  <p:childTnLst>
                                    <p:set>
                                      <p:cBhvr additive="repl">
                                        <p:cTn id="9" dur="indefinite" fill="hold">
                                          <p:stCondLst>
                                            <p:cond delay="0"/>
                                          </p:stCondLst>
                                        </p:cTn>
                                        <p:tgtEl>
                                          <p:spTgt spid="105478"/>
                                        </p:tgtEl>
                                        <p:attrNameLst>
                                          <p:attrName>style.visibility</p:attrName>
                                        </p:attrNameLst>
                                      </p:cBhvr>
                                      <p:to>
                                        <p:strVal val="visible"/>
                                      </p:to>
                                    </p:set>
                                    <p:animEffect transition="in" filter="fade">
                                      <p:cBhvr additive="repl">
                                        <p:cTn id="10" dur="500"/>
                                        <p:tgtEl>
                                          <p:spTgt spid="105478"/>
                                        </p:tgtEl>
                                      </p:cBhvr>
                                    </p:animEffect>
                                  </p:childTnLst>
                                </p:cTn>
                              </p:par>
                              <p:par>
                                <p:cTn id="11" presetID="10" presetClass="entr" fill="hold" grpId="0" nodeType="withEffect">
                                  <p:stCondLst>
                                    <p:cond delay="0"/>
                                  </p:stCondLst>
                                  <p:childTnLst>
                                    <p:set>
                                      <p:cBhvr additive="repl">
                                        <p:cTn id="12" dur="indefinite" fill="hold">
                                          <p:stCondLst>
                                            <p:cond delay="0"/>
                                          </p:stCondLst>
                                        </p:cTn>
                                        <p:tgtEl>
                                          <p:spTgt spid="105479"/>
                                        </p:tgtEl>
                                        <p:attrNameLst>
                                          <p:attrName>style.visibility</p:attrName>
                                        </p:attrNameLst>
                                      </p:cBhvr>
                                      <p:to>
                                        <p:strVal val="visible"/>
                                      </p:to>
                                    </p:set>
                                    <p:animEffect transition="in" filter="fade">
                                      <p:cBhvr additive="repl">
                                        <p:cTn id="13" dur="500"/>
                                        <p:tgtEl>
                                          <p:spTgt spid="105479"/>
                                        </p:tgtEl>
                                      </p:cBhvr>
                                    </p:animEffect>
                                  </p:childTnLst>
                                </p:cTn>
                              </p:par>
                              <p:par>
                                <p:cTn id="14" presetID="10" presetClass="entr" fill="hold" grpId="0" nodeType="withEffect">
                                  <p:stCondLst>
                                    <p:cond delay="0"/>
                                  </p:stCondLst>
                                  <p:childTnLst>
                                    <p:set>
                                      <p:cBhvr additive="repl">
                                        <p:cTn id="15" dur="indefinite" fill="hold">
                                          <p:stCondLst>
                                            <p:cond delay="0"/>
                                          </p:stCondLst>
                                        </p:cTn>
                                        <p:tgtEl>
                                          <p:spTgt spid="105480"/>
                                        </p:tgtEl>
                                        <p:attrNameLst>
                                          <p:attrName>style.visibility</p:attrName>
                                        </p:attrNameLst>
                                      </p:cBhvr>
                                      <p:to>
                                        <p:strVal val="visible"/>
                                      </p:to>
                                    </p:set>
                                    <p:animEffect transition="in" filter="fade">
                                      <p:cBhvr additive="repl">
                                        <p:cTn id="16" dur="500"/>
                                        <p:tgtEl>
                                          <p:spTgt spid="105480"/>
                                        </p:tgtEl>
                                      </p:cBhvr>
                                    </p:animEffect>
                                  </p:childTnLst>
                                </p:cTn>
                              </p:par>
                              <p:par>
                                <p:cTn id="17" presetID="10" presetClass="entr" fill="hold" nodeType="withEffect">
                                  <p:stCondLst>
                                    <p:cond delay="0"/>
                                  </p:stCondLst>
                                  <p:childTnLst>
                                    <p:set>
                                      <p:cBhvr additive="repl">
                                        <p:cTn id="18" dur="indefinite" fill="hold">
                                          <p:stCondLst>
                                            <p:cond delay="0"/>
                                          </p:stCondLst>
                                        </p:cTn>
                                        <p:tgtEl>
                                          <p:spTgt spid="105483"/>
                                        </p:tgtEl>
                                        <p:attrNameLst>
                                          <p:attrName>style.visibility</p:attrName>
                                        </p:attrNameLst>
                                      </p:cBhvr>
                                      <p:to>
                                        <p:strVal val="visible"/>
                                      </p:to>
                                    </p:set>
                                    <p:animEffect transition="in" filter="fade">
                                      <p:cBhvr additive="repl">
                                        <p:cTn id="19" dur="500"/>
                                        <p:tgtEl>
                                          <p:spTgt spid="105483"/>
                                        </p:tgtEl>
                                      </p:cBhvr>
                                    </p:animEffect>
                                  </p:childTnLst>
                                </p:cTn>
                              </p:par>
                              <p:par>
                                <p:cTn id="20" presetID="10" presetClass="entr" fill="hold" grpId="0" nodeType="withEffect">
                                  <p:stCondLst>
                                    <p:cond delay="0"/>
                                  </p:stCondLst>
                                  <p:childTnLst>
                                    <p:set>
                                      <p:cBhvr additive="repl">
                                        <p:cTn id="21" dur="1" fill="hold">
                                          <p:stCondLst>
                                            <p:cond delay="0"/>
                                          </p:stCondLst>
                                        </p:cTn>
                                        <p:tgtEl>
                                          <p:spTgt spid="105481"/>
                                        </p:tgtEl>
                                        <p:attrNameLst>
                                          <p:attrName>style.visibility</p:attrName>
                                        </p:attrNameLst>
                                      </p:cBhvr>
                                      <p:to>
                                        <p:strVal val="visible"/>
                                      </p:to>
                                    </p:set>
                                    <p:animEffect transition="in" filter="fade">
                                      <p:cBhvr additive="repl">
                                        <p:cTn id="22" dur="2000"/>
                                        <p:tgtEl>
                                          <p:spTgt spid="105481"/>
                                        </p:tgtEl>
                                      </p:cBhvr>
                                    </p:animEffect>
                                  </p:childTnLst>
                                </p:cTn>
                              </p:par>
                              <p:par>
                                <p:cTn id="23" presetID="10" presetClass="entr" fill="hold" grpId="0" nodeType="withEffect">
                                  <p:stCondLst>
                                    <p:cond delay="0"/>
                                  </p:stCondLst>
                                  <p:childTnLst>
                                    <p:set>
                                      <p:cBhvr additive="repl">
                                        <p:cTn id="24" dur="1" fill="hold">
                                          <p:stCondLst>
                                            <p:cond delay="0"/>
                                          </p:stCondLst>
                                        </p:cTn>
                                        <p:tgtEl>
                                          <p:spTgt spid="105482"/>
                                        </p:tgtEl>
                                        <p:attrNameLst>
                                          <p:attrName>style.visibility</p:attrName>
                                        </p:attrNameLst>
                                      </p:cBhvr>
                                      <p:to>
                                        <p:strVal val="visible"/>
                                      </p:to>
                                    </p:set>
                                    <p:animEffect transition="in" filter="fade">
                                      <p:cBhvr additive="repl">
                                        <p:cTn id="25" dur="2000"/>
                                        <p:tgtEl>
                                          <p:spTgt spid="105482"/>
                                        </p:tgtEl>
                                      </p:cBhvr>
                                    </p:animEffect>
                                  </p:childTnLst>
                                </p:cTn>
                              </p:par>
                              <p:par>
                                <p:cTn id="26" presetID="10" presetClass="entr" fill="hold" nodeType="withEffect">
                                  <p:stCondLst>
                                    <p:cond delay="0"/>
                                  </p:stCondLst>
                                  <p:childTnLst>
                                    <p:set>
                                      <p:cBhvr additive="repl">
                                        <p:cTn id="27" dur="1" fill="hold">
                                          <p:stCondLst>
                                            <p:cond delay="0"/>
                                          </p:stCondLst>
                                        </p:cTn>
                                        <p:tgtEl>
                                          <p:spTgt spid="105484"/>
                                        </p:tgtEl>
                                        <p:attrNameLst>
                                          <p:attrName>style.visibility</p:attrName>
                                        </p:attrNameLst>
                                      </p:cBhvr>
                                      <p:to>
                                        <p:strVal val="visible"/>
                                      </p:to>
                                    </p:set>
                                    <p:animEffect transition="in" filter="fade">
                                      <p:cBhvr additive="repl">
                                        <p:cTn id="28" dur="2000"/>
                                        <p:tgtEl>
                                          <p:spTgt spid="10548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fill="hold" nodeType="clickEffect">
                                  <p:stCondLst>
                                    <p:cond delay="0"/>
                                  </p:stCondLst>
                                  <p:childTnLst>
                                    <p:set>
                                      <p:cBhvr additive="repl">
                                        <p:cTn id="32" dur="indefinite" fill="hold">
                                          <p:stCondLst>
                                            <p:cond delay="0"/>
                                          </p:stCondLst>
                                        </p:cTn>
                                        <p:tgtEl>
                                          <p:spTgt spid="105486"/>
                                        </p:tgtEl>
                                        <p:attrNameLst>
                                          <p:attrName>style.visibility</p:attrName>
                                        </p:attrNameLst>
                                      </p:cBhvr>
                                      <p:to>
                                        <p:strVal val="visible"/>
                                      </p:to>
                                    </p:set>
                                    <p:animEffect transition="in" filter="fade">
                                      <p:cBhvr additive="repl">
                                        <p:cTn id="33" dur="500"/>
                                        <p:tgtEl>
                                          <p:spTgt spid="105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animBg="1"/>
      <p:bldP spid="105478" grpId="0" animBg="1"/>
      <p:bldP spid="105479" grpId="0" animBg="1"/>
      <p:bldP spid="105480" grpId="0" animBg="1"/>
      <p:bldP spid="105481" grpId="0" animBg="1"/>
      <p:bldP spid="105482"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064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76250"/>
            <a:ext cx="6408737" cy="66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6498" name="Rectangle 2"/>
          <p:cNvSpPr>
            <a:spLocks noChangeArrowheads="1"/>
          </p:cNvSpPr>
          <p:nvPr/>
        </p:nvSpPr>
        <p:spPr bwMode="auto">
          <a:xfrm>
            <a:off x="2970213" y="6611938"/>
            <a:ext cx="6173787"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Simo T et al, Journal of Surgical Oncology 2011;104:822–829</a:t>
            </a:r>
          </a:p>
        </p:txBody>
      </p:sp>
      <p:sp>
        <p:nvSpPr>
          <p:cNvPr id="106499" name="Rectangle 3"/>
          <p:cNvSpPr>
            <a:spLocks noChangeArrowheads="1"/>
          </p:cNvSpPr>
          <p:nvPr/>
        </p:nvSpPr>
        <p:spPr bwMode="auto">
          <a:xfrm>
            <a:off x="215900" y="1557338"/>
            <a:ext cx="8820150" cy="417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rgbClr val="000000"/>
                </a:solidFill>
              </a:rPr>
              <a:t>Lap-MWA versus </a:t>
            </a:r>
            <a:r>
              <a:rPr lang="it-IT" sz="1600" b="1">
                <a:solidFill>
                  <a:srgbClr val="000000"/>
                </a:solidFill>
              </a:rPr>
              <a:t>Lap-RFA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35</a:t>
            </a:r>
            <a:r>
              <a:rPr lang="en-US" sz="1400">
                <a:solidFill>
                  <a:srgbClr val="000000"/>
                </a:solidFill>
              </a:rPr>
              <a:t> HCC-patient; Laparoscopic MWA or RFA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22/35: Lap-RFA (27 tumors)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13/35: Lap-MWA (15 tumors)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Average ablation volumes: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Lap-RFA: 23.43 cm3</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Lap-MWA: 28.99 cm3, (=0.69)</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Average operative times: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Lap-RFA: 149 ± 35 minutes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Lap-MWA: 112 ± 40 minutes (P=</a:t>
            </a:r>
            <a:r>
              <a:rPr lang="en-US" sz="1400" i="1">
                <a:solidFill>
                  <a:srgbClr val="000000"/>
                </a:solidFill>
              </a:rPr>
              <a:t>0.004)</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i="1">
              <a:solidFill>
                <a:srgbClr val="000000"/>
              </a:solidFill>
            </a:endParaRPr>
          </a:p>
        </p:txBody>
      </p:sp>
      <p:sp>
        <p:nvSpPr>
          <p:cNvPr id="106500" name="Rectangle 4"/>
          <p:cNvSpPr>
            <a:spLocks noChangeArrowheads="1"/>
          </p:cNvSpPr>
          <p:nvPr/>
        </p:nvSpPr>
        <p:spPr bwMode="auto">
          <a:xfrm>
            <a:off x="5364163" y="2708275"/>
            <a:ext cx="3240087" cy="1158875"/>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Mean follow-up Lap-RFA: 19 months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50% alive without evidence of disease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9% alive with disease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36% deceased</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5% lost to follow-up. </a:t>
            </a:r>
          </a:p>
        </p:txBody>
      </p:sp>
      <p:sp>
        <p:nvSpPr>
          <p:cNvPr id="106501" name="Rectangle 5"/>
          <p:cNvSpPr>
            <a:spLocks noChangeArrowheads="1"/>
          </p:cNvSpPr>
          <p:nvPr/>
        </p:nvSpPr>
        <p:spPr bwMode="auto">
          <a:xfrm>
            <a:off x="5364163" y="4778375"/>
            <a:ext cx="3240087" cy="946150"/>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Mean follow-up Lap-MWA: 7 months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54% alive without evidence of disease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31% alive with disease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15% deceased</a:t>
            </a:r>
          </a:p>
        </p:txBody>
      </p:sp>
      <p:cxnSp>
        <p:nvCxnSpPr>
          <p:cNvPr id="106502" name="AutoShape 6"/>
          <p:cNvCxnSpPr>
            <a:cxnSpLocks noChangeShapeType="1"/>
          </p:cNvCxnSpPr>
          <p:nvPr/>
        </p:nvCxnSpPr>
        <p:spPr bwMode="auto">
          <a:xfrm flipV="1">
            <a:off x="3924300" y="3284538"/>
            <a:ext cx="1295400" cy="936625"/>
          </a:xfrm>
          <a:prstGeom prst="straightConnector1">
            <a:avLst/>
          </a:prstGeom>
          <a:noFill/>
          <a:ln w="60480" cap="sq">
            <a:solidFill>
              <a:srgbClr val="4A7EBB"/>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6503" name="AutoShape 7"/>
          <p:cNvCxnSpPr>
            <a:cxnSpLocks noChangeShapeType="1"/>
          </p:cNvCxnSpPr>
          <p:nvPr/>
        </p:nvCxnSpPr>
        <p:spPr bwMode="auto">
          <a:xfrm>
            <a:off x="3924300" y="4292600"/>
            <a:ext cx="1295400" cy="938213"/>
          </a:xfrm>
          <a:prstGeom prst="straightConnector1">
            <a:avLst/>
          </a:prstGeom>
          <a:noFill/>
          <a:ln w="60480" cap="sq">
            <a:solidFill>
              <a:srgbClr val="4A7EBB"/>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608013"/>
            <a:ext cx="6408737" cy="66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7522" name="Rectangle 2"/>
          <p:cNvSpPr>
            <a:spLocks noChangeArrowheads="1"/>
          </p:cNvSpPr>
          <p:nvPr/>
        </p:nvSpPr>
        <p:spPr bwMode="auto">
          <a:xfrm>
            <a:off x="2970213" y="6611938"/>
            <a:ext cx="6173787"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Simo T et al, Journal of Surgical Oncology 2011;104:822–829</a:t>
            </a:r>
          </a:p>
        </p:txBody>
      </p:sp>
      <p:pic>
        <p:nvPicPr>
          <p:cNvPr id="1075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3" y="1916113"/>
            <a:ext cx="8402637"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7524" name="Text Box 4"/>
          <p:cNvSpPr txBox="1">
            <a:spLocks noChangeArrowheads="1"/>
          </p:cNvSpPr>
          <p:nvPr/>
        </p:nvSpPr>
        <p:spPr bwMode="auto">
          <a:xfrm>
            <a:off x="2478088" y="1412875"/>
            <a:ext cx="4545012"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440" tIns="32400" rIns="64440" bIns="32400">
            <a:spAutoFit/>
          </a:bodyPr>
          <a:lstStyle>
            <a:lvl1pPr marL="322263" indent="-31115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1pPr>
            <a:lvl2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2pPr>
            <a:lvl3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3pPr>
            <a:lvl4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4pPr>
            <a:lvl5pPr>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22263" algn="l"/>
                <a:tab pos="769938" algn="l"/>
                <a:tab pos="1219200" algn="l"/>
                <a:tab pos="1668463" algn="l"/>
                <a:tab pos="2117725" algn="l"/>
                <a:tab pos="2566988" algn="l"/>
                <a:tab pos="3016250" algn="l"/>
                <a:tab pos="3465513" algn="l"/>
                <a:tab pos="3914775" algn="l"/>
                <a:tab pos="4364038" algn="l"/>
                <a:tab pos="4813300" algn="l"/>
                <a:tab pos="5262563" algn="l"/>
                <a:tab pos="5711825" algn="l"/>
                <a:tab pos="6161088" algn="l"/>
                <a:tab pos="6610350" algn="l"/>
                <a:tab pos="7059613" algn="l"/>
                <a:tab pos="7508875" algn="l"/>
                <a:tab pos="7958138" algn="l"/>
                <a:tab pos="8407400" algn="l"/>
                <a:tab pos="8856663" algn="l"/>
                <a:tab pos="9305925" algn="l"/>
              </a:tabLst>
              <a:defRPr>
                <a:solidFill>
                  <a:srgbClr val="000000"/>
                </a:solidFill>
                <a:latin typeface="Arial" charset="0"/>
                <a:ea typeface="ＭＳ Ｐゴシック" charset="0"/>
                <a:cs typeface="Arial" charset="0"/>
              </a:defRPr>
            </a:lvl9pPr>
          </a:lstStyle>
          <a:p>
            <a:pPr algn="just">
              <a:buClrTx/>
              <a:buFontTx/>
              <a:buNone/>
            </a:pPr>
            <a:r>
              <a:rPr lang="it-IT" sz="1600" b="1"/>
              <a:t>LT after laparoscopic-assisted Ablation</a:t>
            </a:r>
          </a:p>
        </p:txBody>
      </p:sp>
      <p:sp>
        <p:nvSpPr>
          <p:cNvPr id="107525" name="Rectangle 5"/>
          <p:cNvSpPr>
            <a:spLocks noChangeArrowheads="1"/>
          </p:cNvSpPr>
          <p:nvPr/>
        </p:nvSpPr>
        <p:spPr bwMode="auto">
          <a:xfrm>
            <a:off x="323850" y="3068638"/>
            <a:ext cx="8496300" cy="2011362"/>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Microwave technology is as efficacious and safe as RFA</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in the laparoscopic-assisted ablation of HCC in cirrhotics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Shorter operative times</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Complete coagulative </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Need for prospective RCT</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3" name="Text Box 1"/>
          <p:cNvSpPr txBox="1">
            <a:spLocks noChangeArrowheads="1"/>
          </p:cNvSpPr>
          <p:nvPr/>
        </p:nvSpPr>
        <p:spPr bwMode="auto">
          <a:xfrm>
            <a:off x="971550" y="188913"/>
            <a:ext cx="7416800"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800" b="1">
                <a:solidFill>
                  <a:srgbClr val="0070C0"/>
                </a:solidFill>
                <a:latin typeface="Calibri" charset="0"/>
              </a:rPr>
              <a:t>But...</a:t>
            </a:r>
          </a:p>
          <a:p>
            <a:pPr algn="ctr">
              <a:buClrTx/>
              <a:buFontTx/>
              <a:buNone/>
            </a:pPr>
            <a:r>
              <a:rPr lang="it-IT" sz="2800" b="1">
                <a:solidFill>
                  <a:srgbClr val="0070C0"/>
                </a:solidFill>
                <a:latin typeface="Calibri" charset="0"/>
              </a:rPr>
              <a:t>...is Kidney Tx a virtual therapy?</a:t>
            </a:r>
          </a:p>
        </p:txBody>
      </p:sp>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439863"/>
            <a:ext cx="3816350" cy="273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5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4032250"/>
            <a:ext cx="3816350" cy="2735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5716" name="Text Box 4"/>
          <p:cNvSpPr txBox="1">
            <a:spLocks noChangeArrowheads="1"/>
          </p:cNvSpPr>
          <p:nvPr/>
        </p:nvSpPr>
        <p:spPr bwMode="auto">
          <a:xfrm>
            <a:off x="5256213" y="3887788"/>
            <a:ext cx="316865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000">
                <a:cs typeface="Times New Roman" charset="0"/>
              </a:rPr>
              <a:t>Nordio et al, J Nephrol 2013</a:t>
            </a:r>
          </a:p>
        </p:txBody>
      </p:sp>
      <p:sp>
        <p:nvSpPr>
          <p:cNvPr id="115717" name="Text Box 5"/>
          <p:cNvSpPr txBox="1">
            <a:spLocks noChangeArrowheads="1"/>
          </p:cNvSpPr>
          <p:nvPr/>
        </p:nvSpPr>
        <p:spPr bwMode="auto">
          <a:xfrm>
            <a:off x="4535488" y="4525963"/>
            <a:ext cx="4319587"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400" b="1">
                <a:cs typeface="Times New Roman" charset="0"/>
              </a:rPr>
              <a:t>In the Veneto region, every year</a:t>
            </a:r>
          </a:p>
          <a:p>
            <a:pPr algn="ctr">
              <a:buClrTx/>
              <a:buFontTx/>
              <a:buNone/>
            </a:pPr>
            <a:r>
              <a:rPr lang="it-IT" sz="1400" b="1">
                <a:cs typeface="Times New Roman" charset="0"/>
              </a:rPr>
              <a:t>about 10% of peritoneal dialysis patients </a:t>
            </a:r>
          </a:p>
          <a:p>
            <a:pPr algn="ctr">
              <a:buClrTx/>
              <a:buFontTx/>
              <a:buNone/>
            </a:pPr>
            <a:r>
              <a:rPr lang="it-IT" sz="1400" b="1">
                <a:cs typeface="Times New Roman" charset="0"/>
              </a:rPr>
              <a:t>shifted to hemodialysis</a:t>
            </a:r>
          </a:p>
          <a:p>
            <a:pPr algn="ctr">
              <a:buClrTx/>
              <a:buFontTx/>
              <a:buNone/>
            </a:pPr>
            <a:r>
              <a:rPr lang="it-IT" sz="1400" b="1">
                <a:cs typeface="Times New Roman" charset="0"/>
              </a:rPr>
              <a:t>and 12% received a transplant</a:t>
            </a:r>
          </a:p>
        </p:txBody>
      </p:sp>
      <p:sp>
        <p:nvSpPr>
          <p:cNvPr id="115718" name="AutoShape 6"/>
          <p:cNvSpPr>
            <a:spLocks noChangeArrowheads="1"/>
          </p:cNvSpPr>
          <p:nvPr/>
        </p:nvSpPr>
        <p:spPr bwMode="auto">
          <a:xfrm rot="21540000">
            <a:off x="6180138" y="4327525"/>
            <a:ext cx="933450" cy="123825"/>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1157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588" y="3173413"/>
            <a:ext cx="4608512"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5720" name="Rectangle 8"/>
          <p:cNvSpPr>
            <a:spLocks noChangeArrowheads="1"/>
          </p:cNvSpPr>
          <p:nvPr/>
        </p:nvSpPr>
        <p:spPr bwMode="auto">
          <a:xfrm>
            <a:off x="827088" y="620713"/>
            <a:ext cx="7704137" cy="1770062"/>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2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b="1">
                <a:solidFill>
                  <a:srgbClr val="000000"/>
                </a:solidFill>
              </a:rPr>
              <a:t>The lack of organs for all patients on the WL</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2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b="1">
                <a:solidFill>
                  <a:srgbClr val="000000"/>
                </a:solidFill>
              </a:rPr>
              <a:t> makes the kidney transplant a virtual therapy?</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200" b="1">
              <a:solidFill>
                <a:srgbClr val="000000"/>
              </a:solidFill>
            </a:endParaRPr>
          </a:p>
        </p:txBody>
      </p:sp>
    </p:spTree>
    <p:extLst>
      <p:ext uri="{BB962C8B-B14F-4D97-AF65-F5344CB8AC3E}">
        <p14:creationId xmlns:p14="http://schemas.microsoft.com/office/powerpoint/2010/main" val="17159814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indefinite" fill="hold">
                                          <p:stCondLst>
                                            <p:cond delay="0"/>
                                          </p:stCondLst>
                                        </p:cTn>
                                        <p:tgtEl>
                                          <p:spTgt spid="115720"/>
                                        </p:tgtEl>
                                        <p:attrNameLst>
                                          <p:attrName>style.visibility</p:attrName>
                                        </p:attrNameLst>
                                      </p:cBhvr>
                                      <p:to>
                                        <p:strVal val="visible"/>
                                      </p:to>
                                    </p:set>
                                    <p:animEffect transition="in" filter="fade">
                                      <p:cBhvr additive="repl">
                                        <p:cTn id="7"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85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3887788"/>
            <a:ext cx="3646487" cy="266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85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44463"/>
            <a:ext cx="3663950" cy="590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85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788" y="771525"/>
            <a:ext cx="5975350" cy="66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85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313" y="1611313"/>
            <a:ext cx="3503612" cy="2420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8549" name="Rectangle 5"/>
          <p:cNvSpPr>
            <a:spLocks noChangeArrowheads="1"/>
          </p:cNvSpPr>
          <p:nvPr/>
        </p:nvSpPr>
        <p:spPr bwMode="auto">
          <a:xfrm>
            <a:off x="4760913" y="6615113"/>
            <a:ext cx="4383087"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cs typeface="ＭＳ Ｐゴシック" charset="0"/>
              </a:rPr>
              <a:t>Cillo et al, HPB 2014, In press</a:t>
            </a:r>
          </a:p>
        </p:txBody>
      </p:sp>
      <p:sp>
        <p:nvSpPr>
          <p:cNvPr id="108550" name="Rectangle 6"/>
          <p:cNvSpPr>
            <a:spLocks noChangeArrowheads="1"/>
          </p:cNvSpPr>
          <p:nvPr/>
        </p:nvSpPr>
        <p:spPr bwMode="auto">
          <a:xfrm>
            <a:off x="8315325" y="2565400"/>
            <a:ext cx="639763" cy="24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cs typeface="ＭＳ Ｐゴシック" charset="0"/>
              </a:rPr>
              <a:t>Survival</a:t>
            </a:r>
          </a:p>
        </p:txBody>
      </p:sp>
      <p:sp>
        <p:nvSpPr>
          <p:cNvPr id="108551" name="Rectangle 7"/>
          <p:cNvSpPr>
            <a:spLocks noChangeArrowheads="1"/>
          </p:cNvSpPr>
          <p:nvPr/>
        </p:nvSpPr>
        <p:spPr bwMode="auto">
          <a:xfrm>
            <a:off x="8243888" y="5084763"/>
            <a:ext cx="855662"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cs typeface="ＭＳ Ｐゴシック" charset="0"/>
              </a:rPr>
              <a:t>Recurrence</a:t>
            </a:r>
          </a:p>
        </p:txBody>
      </p:sp>
      <p:sp>
        <p:nvSpPr>
          <p:cNvPr id="108552" name="Rectangle 8"/>
          <p:cNvSpPr>
            <a:spLocks noChangeArrowheads="1"/>
          </p:cNvSpPr>
          <p:nvPr/>
        </p:nvSpPr>
        <p:spPr bwMode="auto">
          <a:xfrm>
            <a:off x="215900" y="1944688"/>
            <a:ext cx="4648200" cy="4464050"/>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40680" bIns="0"/>
          <a:lstStyle/>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cs typeface="Times New Roman" charset="0"/>
            </a:endParaRP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Prospective study</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From December 2009 → December 2010</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42 HCC considered unelegible for liver resection 	and/or percutaneous ablation</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b="1">
              <a:solidFill>
                <a:srgbClr val="000000"/>
              </a:solidFill>
              <a:cs typeface="Times New Roman" charset="0"/>
            </a:endParaRP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47 of 50 nodules (94%) treated with Laparoscopic 	MWA</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obtained a CR at 3 months evaluation</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b="1">
              <a:solidFill>
                <a:srgbClr val="000000"/>
              </a:solidFill>
              <a:cs typeface="Times New Roman" charset="0"/>
            </a:endParaRP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No perioperative mortality</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b="1">
              <a:solidFill>
                <a:srgbClr val="000000"/>
              </a:solidFill>
              <a:cs typeface="Times New Roman" charset="0"/>
            </a:endParaRP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Overall morbidity rate: 24%</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2-yr survival: 79%</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2-yr recurrence rate: 55%</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b="1">
              <a:solidFill>
                <a:srgbClr val="000000"/>
              </a:solidFill>
              <a:cs typeface="Times New Roman" charset="0"/>
            </a:endParaRP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cs typeface="Times New Roman" charset="0"/>
              </a:rPr>
              <a:t>Laparoscopic MWA is safe and effective 			therapeutic option for slected HCC patients 		ineligible for liver resection and/or percutaneous 	ablation </a:t>
            </a:r>
          </a:p>
          <a:p>
            <a:pPr indent="350838">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b="1">
              <a:solidFill>
                <a:srgbClr val="000000"/>
              </a:solidFill>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1058863" y="6611938"/>
            <a:ext cx="257492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Glasgow et al, Arch Surg 1999; 134: 30-35</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484313"/>
            <a:ext cx="3529012"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276872"/>
            <a:ext cx="3068637" cy="221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4543425"/>
            <a:ext cx="3449637" cy="198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225" y="1628775"/>
            <a:ext cx="3900488"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2513" y="1371600"/>
            <a:ext cx="3886200" cy="25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7763" y="2636838"/>
            <a:ext cx="3790950" cy="335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6" name="Text Box 8"/>
          <p:cNvSpPr txBox="1">
            <a:spLocks noChangeArrowheads="1"/>
          </p:cNvSpPr>
          <p:nvPr/>
        </p:nvSpPr>
        <p:spPr bwMode="auto">
          <a:xfrm>
            <a:off x="5180013" y="6597650"/>
            <a:ext cx="3278187"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Yasunaga- </a:t>
            </a:r>
            <a:r>
              <a:rPr lang="en-US" sz="1000"/>
              <a:t>Hepatology Research 2012; 42: 1073–1080</a:t>
            </a:r>
          </a:p>
        </p:txBody>
      </p:sp>
      <p:sp>
        <p:nvSpPr>
          <p:cNvPr id="27657" name="Rectangle 9"/>
          <p:cNvSpPr>
            <a:spLocks noChangeArrowheads="1"/>
          </p:cNvSpPr>
          <p:nvPr/>
        </p:nvSpPr>
        <p:spPr bwMode="auto">
          <a:xfrm>
            <a:off x="5397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b="1">
                <a:solidFill>
                  <a:srgbClr val="0070C0"/>
                </a:solidFill>
                <a:latin typeface="Calibri" charset="0"/>
              </a:rPr>
              <a:t>Improvement in Surgical </a:t>
            </a:r>
            <a:br>
              <a:rPr lang="it-IT" sz="3200" b="1">
                <a:solidFill>
                  <a:srgbClr val="0070C0"/>
                </a:solidFill>
                <a:latin typeface="Calibri" charset="0"/>
              </a:rPr>
            </a:br>
            <a:r>
              <a:rPr lang="it-IT" sz="3200" b="1">
                <a:solidFill>
                  <a:srgbClr val="0070C0"/>
                </a:solidFill>
                <a:latin typeface="Calibri" charset="0"/>
              </a:rPr>
              <a:t>outcome reflects...Centre Volume</a:t>
            </a:r>
          </a:p>
        </p:txBody>
      </p:sp>
      <p:sp>
        <p:nvSpPr>
          <p:cNvPr id="3" name="Rettangolo 2"/>
          <p:cNvSpPr/>
          <p:nvPr/>
        </p:nvSpPr>
        <p:spPr bwMode="auto">
          <a:xfrm>
            <a:off x="1979712" y="2924944"/>
            <a:ext cx="5832648" cy="1080120"/>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1800" b="0" i="0" u="none" strike="noStrike" cap="none" normalizeH="0" baseline="0">
              <a:ln>
                <a:noFill/>
              </a:ln>
              <a:solidFill>
                <a:schemeClr val="bg1"/>
              </a:solidFill>
              <a:effectLst/>
              <a:latin typeface="Arial" charset="0"/>
              <a:ea typeface="ＭＳ Ｐゴシック" charset="0"/>
              <a:cs typeface="Arial" charset="0"/>
            </a:endParaRPr>
          </a:p>
        </p:txBody>
      </p:sp>
      <p:sp>
        <p:nvSpPr>
          <p:cNvPr id="2" name="CasellaDiTesto 1"/>
          <p:cNvSpPr txBox="1"/>
          <p:nvPr/>
        </p:nvSpPr>
        <p:spPr>
          <a:xfrm>
            <a:off x="2036740" y="2924944"/>
            <a:ext cx="5686172" cy="954107"/>
          </a:xfrm>
          <a:prstGeom prst="rect">
            <a:avLst/>
          </a:prstGeom>
          <a:noFill/>
        </p:spPr>
        <p:txBody>
          <a:bodyPr wrap="none" rtlCol="0">
            <a:spAutoFit/>
          </a:bodyPr>
          <a:lstStyle/>
          <a:p>
            <a:pPr algn="ctr"/>
            <a:r>
              <a:rPr lang="it-IT" sz="2800" b="1" dirty="0" smtClean="0">
                <a:solidFill>
                  <a:srgbClr val="000000"/>
                </a:solidFill>
              </a:rPr>
              <a:t>REFERRAL PRECOCE </a:t>
            </a:r>
          </a:p>
          <a:p>
            <a:pPr algn="ctr"/>
            <a:r>
              <a:rPr lang="it-IT" sz="2800" b="1" dirty="0" smtClean="0">
                <a:solidFill>
                  <a:srgbClr val="000000"/>
                </a:solidFill>
              </a:rPr>
              <a:t>AI CENTRI DI ALTA SPECIALITA’</a:t>
            </a:r>
            <a:endParaRPr lang="it-IT" sz="2800" b="1"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7653"/>
                                        </p:tgtEl>
                                        <p:attrNameLst>
                                          <p:attrName>style.visibility</p:attrName>
                                        </p:attrNameLst>
                                      </p:cBhvr>
                                      <p:to>
                                        <p:strVal val="visible"/>
                                      </p:to>
                                    </p:set>
                                    <p:animEffect transition="in" filter="fade">
                                      <p:cBhvr additive="repl">
                                        <p:cTn id="7" dur="3000"/>
                                        <p:tgtEl>
                                          <p:spTgt spid="27653"/>
                                        </p:tgtEl>
                                      </p:cBhvr>
                                    </p:animEffect>
                                  </p:childTnLst>
                                </p:cTn>
                              </p:par>
                              <p:par>
                                <p:cTn id="8" presetID="10" presetClass="entr" fill="hold" nodeType="withEffect">
                                  <p:stCondLst>
                                    <p:cond delay="0"/>
                                  </p:stCondLst>
                                  <p:childTnLst>
                                    <p:set>
                                      <p:cBhvr additive="repl">
                                        <p:cTn id="9" dur="1" fill="hold">
                                          <p:stCondLst>
                                            <p:cond delay="0"/>
                                          </p:stCondLst>
                                        </p:cTn>
                                        <p:tgtEl>
                                          <p:spTgt spid="27654"/>
                                        </p:tgtEl>
                                        <p:attrNameLst>
                                          <p:attrName>style.visibility</p:attrName>
                                        </p:attrNameLst>
                                      </p:cBhvr>
                                      <p:to>
                                        <p:strVal val="visible"/>
                                      </p:to>
                                    </p:set>
                                    <p:animEffect transition="in" filter="fade">
                                      <p:cBhvr additive="repl">
                                        <p:cTn id="10" dur="3000"/>
                                        <p:tgtEl>
                                          <p:spTgt spid="27654"/>
                                        </p:tgtEl>
                                      </p:cBhvr>
                                    </p:animEffect>
                                  </p:childTnLst>
                                </p:cTn>
                              </p:par>
                              <p:par>
                                <p:cTn id="11" presetID="10" presetClass="entr" fill="hold" nodeType="withEffect">
                                  <p:stCondLst>
                                    <p:cond delay="0"/>
                                  </p:stCondLst>
                                  <p:childTnLst>
                                    <p:set>
                                      <p:cBhvr additive="repl">
                                        <p:cTn id="12" dur="1" fill="hold">
                                          <p:stCondLst>
                                            <p:cond delay="0"/>
                                          </p:stCondLst>
                                        </p:cTn>
                                        <p:tgtEl>
                                          <p:spTgt spid="27655"/>
                                        </p:tgtEl>
                                        <p:attrNameLst>
                                          <p:attrName>style.visibility</p:attrName>
                                        </p:attrNameLst>
                                      </p:cBhvr>
                                      <p:to>
                                        <p:strVal val="visible"/>
                                      </p:to>
                                    </p:set>
                                    <p:animEffect transition="in" filter="fade">
                                      <p:cBhvr additive="repl">
                                        <p:cTn id="13" dur="3000"/>
                                        <p:tgtEl>
                                          <p:spTgt spid="27655"/>
                                        </p:tgtEl>
                                      </p:cBhvr>
                                    </p:animEffect>
                                  </p:childTnLst>
                                </p:cTn>
                              </p:par>
                              <p:par>
                                <p:cTn id="14" presetID="10" presetClass="entr" fill="hold" nodeType="withEffect">
                                  <p:stCondLst>
                                    <p:cond delay="0"/>
                                  </p:stCondLst>
                                  <p:childTnLst>
                                    <p:set>
                                      <p:cBhvr additive="repl">
                                        <p:cTn id="15" dur="1" fill="hold">
                                          <p:stCondLst>
                                            <p:cond delay="0"/>
                                          </p:stCondLst>
                                        </p:cTn>
                                        <p:tgtEl>
                                          <p:spTgt spid="27656"/>
                                        </p:tgtEl>
                                        <p:attrNameLst>
                                          <p:attrName>style.visibility</p:attrName>
                                        </p:attrNameLst>
                                      </p:cBhvr>
                                      <p:to>
                                        <p:strVal val="visible"/>
                                      </p:to>
                                    </p:set>
                                    <p:animEffect transition="in" filter="fade">
                                      <p:cBhvr additive="repl">
                                        <p:cTn id="16" dur="3000"/>
                                        <p:tgtEl>
                                          <p:spTgt spid="2765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30049" name="Text Box 1"/>
          <p:cNvSpPr txBox="1">
            <a:spLocks noChangeArrowheads="1"/>
          </p:cNvSpPr>
          <p:nvPr/>
        </p:nvSpPr>
        <p:spPr bwMode="auto">
          <a:xfrm>
            <a:off x="971550" y="188913"/>
            <a:ext cx="7416800"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800" b="1">
                <a:solidFill>
                  <a:srgbClr val="0070C0"/>
                </a:solidFill>
                <a:latin typeface="Calibri" charset="0"/>
              </a:rPr>
              <a:t>But...</a:t>
            </a:r>
          </a:p>
          <a:p>
            <a:pPr algn="ctr">
              <a:buClrTx/>
              <a:buFontTx/>
              <a:buNone/>
            </a:pPr>
            <a:r>
              <a:rPr lang="it-IT" sz="2800" b="1">
                <a:solidFill>
                  <a:srgbClr val="0070C0"/>
                </a:solidFill>
                <a:latin typeface="Calibri" charset="0"/>
              </a:rPr>
              <a:t>...is HIV-therapy virtual?</a:t>
            </a:r>
          </a:p>
        </p:txBody>
      </p:sp>
      <p:pic>
        <p:nvPicPr>
          <p:cNvPr id="130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5111750"/>
            <a:ext cx="1871662"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0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575" y="1655763"/>
            <a:ext cx="3384550"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0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8" y="1692275"/>
            <a:ext cx="5284787"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0053" name="Rectangle 5"/>
          <p:cNvSpPr>
            <a:spLocks noChangeArrowheads="1"/>
          </p:cNvSpPr>
          <p:nvPr/>
        </p:nvSpPr>
        <p:spPr bwMode="auto">
          <a:xfrm>
            <a:off x="5832475" y="1800225"/>
            <a:ext cx="2952750" cy="503238"/>
          </a:xfrm>
          <a:prstGeom prst="rect">
            <a:avLst/>
          </a:prstGeom>
          <a:noFill/>
          <a:ln w="4752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130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0038" y="6443663"/>
            <a:ext cx="3217862" cy="144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0055" name="Rectangle 7"/>
          <p:cNvSpPr>
            <a:spLocks noChangeArrowheads="1"/>
          </p:cNvSpPr>
          <p:nvPr/>
        </p:nvSpPr>
        <p:spPr bwMode="auto">
          <a:xfrm>
            <a:off x="180975" y="3124200"/>
            <a:ext cx="8777288" cy="1373188"/>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b="1">
                <a:solidFill>
                  <a:srgbClr val="000000"/>
                </a:solidFill>
              </a:rPr>
              <a:t>The 90% unmet need for HIV treatment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b="1">
                <a:solidFill>
                  <a:srgbClr val="000000"/>
                </a:solidFill>
              </a:rPr>
              <a:t>makes remnant therapeutic successes virtual?</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200" b="1">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1" name="AutoShape 1"/>
          <p:cNvSpPr>
            <a:spLocks noChangeArrowheads="1"/>
          </p:cNvSpPr>
          <p:nvPr/>
        </p:nvSpPr>
        <p:spPr bwMode="auto">
          <a:xfrm>
            <a:off x="827088" y="1825625"/>
            <a:ext cx="3313112" cy="2520950"/>
          </a:xfrm>
          <a:prstGeom prst="triangle">
            <a:avLst>
              <a:gd name="adj" fmla="val 50000"/>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nvGrpSpPr>
          <p:cNvPr id="117762" name="Group 2"/>
          <p:cNvGrpSpPr>
            <a:grpSpLocks/>
          </p:cNvGrpSpPr>
          <p:nvPr/>
        </p:nvGrpSpPr>
        <p:grpSpPr bwMode="auto">
          <a:xfrm>
            <a:off x="1116013" y="1987550"/>
            <a:ext cx="2784475" cy="2208213"/>
            <a:chOff x="703" y="1252"/>
            <a:chExt cx="1754" cy="1391"/>
          </a:xfrm>
        </p:grpSpPr>
        <p:sp>
          <p:nvSpPr>
            <p:cNvPr id="117763" name="Line 3"/>
            <p:cNvSpPr>
              <a:spLocks noChangeShapeType="1"/>
            </p:cNvSpPr>
            <p:nvPr/>
          </p:nvSpPr>
          <p:spPr bwMode="auto">
            <a:xfrm flipV="1">
              <a:off x="1572" y="1251"/>
              <a:ext cx="0" cy="927"/>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17764" name="Line 4"/>
            <p:cNvSpPr>
              <a:spLocks noChangeShapeType="1"/>
            </p:cNvSpPr>
            <p:nvPr/>
          </p:nvSpPr>
          <p:spPr bwMode="auto">
            <a:xfrm>
              <a:off x="1572" y="2178"/>
              <a:ext cx="884" cy="465"/>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17765" name="Line 5"/>
            <p:cNvSpPr>
              <a:spLocks noChangeShapeType="1"/>
            </p:cNvSpPr>
            <p:nvPr/>
          </p:nvSpPr>
          <p:spPr bwMode="auto">
            <a:xfrm flipH="1">
              <a:off x="702" y="2178"/>
              <a:ext cx="870" cy="465"/>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grpSp>
      <p:sp>
        <p:nvSpPr>
          <p:cNvPr id="117766" name="Text Box 6"/>
          <p:cNvSpPr txBox="1">
            <a:spLocks noChangeArrowheads="1"/>
          </p:cNvSpPr>
          <p:nvPr/>
        </p:nvSpPr>
        <p:spPr bwMode="auto">
          <a:xfrm>
            <a:off x="50800" y="4346575"/>
            <a:ext cx="8667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a:t>Donor </a:t>
            </a:r>
          </a:p>
          <a:p>
            <a:pPr algn="ctr">
              <a:buClrTx/>
              <a:buFontTx/>
              <a:buNone/>
            </a:pPr>
            <a:r>
              <a:rPr lang="it-IT"/>
              <a:t>harm</a:t>
            </a:r>
          </a:p>
        </p:txBody>
      </p:sp>
      <p:sp>
        <p:nvSpPr>
          <p:cNvPr id="117767" name="Text Box 7"/>
          <p:cNvSpPr txBox="1">
            <a:spLocks noChangeArrowheads="1"/>
          </p:cNvSpPr>
          <p:nvPr/>
        </p:nvSpPr>
        <p:spPr bwMode="auto">
          <a:xfrm>
            <a:off x="1917700" y="1052513"/>
            <a:ext cx="118586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Recipient</a:t>
            </a:r>
          </a:p>
          <a:p>
            <a:pPr>
              <a:buClrTx/>
              <a:buFontTx/>
              <a:buNone/>
            </a:pPr>
            <a:r>
              <a:rPr lang="it-IT"/>
              <a:t>Tx benefit</a:t>
            </a:r>
          </a:p>
        </p:txBody>
      </p:sp>
      <p:sp>
        <p:nvSpPr>
          <p:cNvPr id="117768" name="Text Box 8"/>
          <p:cNvSpPr txBox="1">
            <a:spLocks noChangeArrowheads="1"/>
          </p:cNvSpPr>
          <p:nvPr/>
        </p:nvSpPr>
        <p:spPr bwMode="auto">
          <a:xfrm>
            <a:off x="3875088" y="4346575"/>
            <a:ext cx="145256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a:t>Waiting List </a:t>
            </a:r>
          </a:p>
          <a:p>
            <a:pPr algn="ctr">
              <a:buClrTx/>
              <a:buFontTx/>
              <a:buNone/>
            </a:pPr>
            <a:r>
              <a:rPr lang="it-IT"/>
              <a:t>benefit/harm</a:t>
            </a:r>
          </a:p>
        </p:txBody>
      </p:sp>
      <p:sp>
        <p:nvSpPr>
          <p:cNvPr id="117769" name="Text Box 9"/>
          <p:cNvSpPr txBox="1">
            <a:spLocks noChangeArrowheads="1"/>
          </p:cNvSpPr>
          <p:nvPr/>
        </p:nvSpPr>
        <p:spPr bwMode="auto">
          <a:xfrm>
            <a:off x="1408113" y="19050"/>
            <a:ext cx="6731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solidFill>
                  <a:srgbClr val="003399"/>
                </a:solidFill>
              </a:rPr>
              <a:t>The Ethical Dimensions of Equipoise in LDLT</a:t>
            </a:r>
          </a:p>
        </p:txBody>
      </p:sp>
      <p:sp>
        <p:nvSpPr>
          <p:cNvPr id="117770" name="Text Box 10"/>
          <p:cNvSpPr txBox="1">
            <a:spLocks noChangeArrowheads="1"/>
          </p:cNvSpPr>
          <p:nvPr/>
        </p:nvSpPr>
        <p:spPr bwMode="auto">
          <a:xfrm>
            <a:off x="582613" y="6345238"/>
            <a:ext cx="33559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b="1">
                <a:solidFill>
                  <a:srgbClr val="003399"/>
                </a:solidFill>
              </a:rPr>
              <a:t>Lee HS. Dig Dis 2007; 25: 296</a:t>
            </a:r>
          </a:p>
        </p:txBody>
      </p:sp>
      <p:sp>
        <p:nvSpPr>
          <p:cNvPr id="117771" name="Text Box 11"/>
          <p:cNvSpPr txBox="1">
            <a:spLocks noChangeArrowheads="1"/>
          </p:cNvSpPr>
          <p:nvPr/>
        </p:nvSpPr>
        <p:spPr bwMode="auto">
          <a:xfrm>
            <a:off x="4965700" y="6345238"/>
            <a:ext cx="391636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b="1">
                <a:solidFill>
                  <a:srgbClr val="003399"/>
                </a:solidFill>
              </a:rPr>
              <a:t>Miller C. Transpl Rev 2008; 22: 206</a:t>
            </a:r>
          </a:p>
        </p:txBody>
      </p:sp>
      <p:sp>
        <p:nvSpPr>
          <p:cNvPr id="117772" name="Oval 12"/>
          <p:cNvSpPr>
            <a:spLocks noChangeArrowheads="1"/>
          </p:cNvSpPr>
          <p:nvPr/>
        </p:nvSpPr>
        <p:spPr bwMode="auto">
          <a:xfrm>
            <a:off x="3779838" y="4149725"/>
            <a:ext cx="1801812" cy="1223963"/>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17773" name="Oval 13"/>
          <p:cNvSpPr>
            <a:spLocks noChangeArrowheads="1"/>
          </p:cNvSpPr>
          <p:nvPr/>
        </p:nvSpPr>
        <p:spPr bwMode="auto">
          <a:xfrm>
            <a:off x="7415213" y="4076700"/>
            <a:ext cx="1728787" cy="1439863"/>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17774" name="Text Box 14"/>
          <p:cNvSpPr txBox="1">
            <a:spLocks noChangeArrowheads="1"/>
          </p:cNvSpPr>
          <p:nvPr/>
        </p:nvSpPr>
        <p:spPr bwMode="auto">
          <a:xfrm>
            <a:off x="1511300" y="5430838"/>
            <a:ext cx="66325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RECIPIENT TX BENEFIT </a:t>
            </a:r>
            <a:r>
              <a:rPr lang="it-IT" sz="2800"/>
              <a:t>  &gt;</a:t>
            </a:r>
            <a:r>
              <a:rPr lang="it-IT" b="1"/>
              <a:t>    (DONOR HARM + WL HARM)</a:t>
            </a:r>
          </a:p>
        </p:txBody>
      </p:sp>
      <p:sp>
        <p:nvSpPr>
          <p:cNvPr id="117775" name="Oval 15"/>
          <p:cNvSpPr>
            <a:spLocks noChangeArrowheads="1"/>
          </p:cNvSpPr>
          <p:nvPr/>
        </p:nvSpPr>
        <p:spPr bwMode="auto">
          <a:xfrm>
            <a:off x="4211638" y="5495925"/>
            <a:ext cx="576262" cy="431800"/>
          </a:xfrm>
          <a:prstGeom prst="ellipse">
            <a:avLst/>
          </a:prstGeom>
          <a:noFill/>
          <a:ln w="93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17776" name="Text Box 16"/>
          <p:cNvSpPr txBox="1">
            <a:spLocks noChangeArrowheads="1"/>
          </p:cNvSpPr>
          <p:nvPr/>
        </p:nvSpPr>
        <p:spPr bwMode="auto">
          <a:xfrm>
            <a:off x="2063750" y="690563"/>
            <a:ext cx="723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LDLT</a:t>
            </a:r>
          </a:p>
        </p:txBody>
      </p:sp>
      <p:sp>
        <p:nvSpPr>
          <p:cNvPr id="117777" name="Line 17"/>
          <p:cNvSpPr>
            <a:spLocks noChangeShapeType="1"/>
          </p:cNvSpPr>
          <p:nvPr/>
        </p:nvSpPr>
        <p:spPr bwMode="auto">
          <a:xfrm flipV="1">
            <a:off x="6300788" y="2036763"/>
            <a:ext cx="1587" cy="1512887"/>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17778" name="Line 18"/>
          <p:cNvSpPr>
            <a:spLocks noChangeShapeType="1"/>
          </p:cNvSpPr>
          <p:nvPr/>
        </p:nvSpPr>
        <p:spPr bwMode="auto">
          <a:xfrm>
            <a:off x="6300788" y="3525838"/>
            <a:ext cx="1441450" cy="766762"/>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17779" name="Line 19"/>
          <p:cNvSpPr>
            <a:spLocks noChangeShapeType="1"/>
          </p:cNvSpPr>
          <p:nvPr/>
        </p:nvSpPr>
        <p:spPr bwMode="auto">
          <a:xfrm flipH="1">
            <a:off x="5988050" y="1700213"/>
            <a:ext cx="263525" cy="2089150"/>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17780" name="Line 20"/>
          <p:cNvSpPr>
            <a:spLocks noChangeShapeType="1"/>
          </p:cNvSpPr>
          <p:nvPr/>
        </p:nvSpPr>
        <p:spPr bwMode="auto">
          <a:xfrm>
            <a:off x="6011863" y="3789363"/>
            <a:ext cx="2016125" cy="719137"/>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17781" name="Line 21"/>
          <p:cNvSpPr>
            <a:spLocks noChangeShapeType="1"/>
          </p:cNvSpPr>
          <p:nvPr/>
        </p:nvSpPr>
        <p:spPr bwMode="auto">
          <a:xfrm>
            <a:off x="6227763" y="1700213"/>
            <a:ext cx="1801812" cy="2808287"/>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117782" name="Text Box 22"/>
          <p:cNvSpPr txBox="1">
            <a:spLocks noChangeArrowheads="1"/>
          </p:cNvSpPr>
          <p:nvPr/>
        </p:nvSpPr>
        <p:spPr bwMode="auto">
          <a:xfrm>
            <a:off x="5672138" y="1054100"/>
            <a:ext cx="118586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Recipient</a:t>
            </a:r>
          </a:p>
          <a:p>
            <a:pPr>
              <a:buClrTx/>
              <a:buFontTx/>
              <a:buNone/>
            </a:pPr>
            <a:r>
              <a:rPr lang="it-IT"/>
              <a:t>Tx benefit</a:t>
            </a:r>
          </a:p>
        </p:txBody>
      </p:sp>
      <p:sp>
        <p:nvSpPr>
          <p:cNvPr id="117783" name="Text Box 23"/>
          <p:cNvSpPr txBox="1">
            <a:spLocks noChangeArrowheads="1"/>
          </p:cNvSpPr>
          <p:nvPr/>
        </p:nvSpPr>
        <p:spPr bwMode="auto">
          <a:xfrm>
            <a:off x="5537200" y="692150"/>
            <a:ext cx="15240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Cadaveric LT</a:t>
            </a:r>
          </a:p>
        </p:txBody>
      </p:sp>
      <p:sp>
        <p:nvSpPr>
          <p:cNvPr id="117784" name="Text Box 24"/>
          <p:cNvSpPr txBox="1">
            <a:spLocks noChangeArrowheads="1"/>
          </p:cNvSpPr>
          <p:nvPr/>
        </p:nvSpPr>
        <p:spPr bwMode="auto">
          <a:xfrm>
            <a:off x="7631113" y="4508500"/>
            <a:ext cx="145256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a:t>Waiting List </a:t>
            </a:r>
          </a:p>
          <a:p>
            <a:pPr algn="ctr">
              <a:buClrTx/>
              <a:buFontTx/>
              <a:buNone/>
            </a:pPr>
            <a:r>
              <a:rPr lang="it-IT"/>
              <a:t>benefit/harm</a:t>
            </a:r>
          </a:p>
        </p:txBody>
      </p:sp>
    </p:spTree>
    <p:extLst>
      <p:ext uri="{BB962C8B-B14F-4D97-AF65-F5344CB8AC3E}">
        <p14:creationId xmlns:p14="http://schemas.microsoft.com/office/powerpoint/2010/main" val="12015789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117772"/>
                                        </p:tgtEl>
                                        <p:attrNameLst>
                                          <p:attrName>style.visibility</p:attrName>
                                        </p:attrNameLst>
                                      </p:cBhvr>
                                      <p:to>
                                        <p:strVal val="visible"/>
                                      </p:to>
                                    </p:set>
                                    <p:animEffect transition="in" filter="fade">
                                      <p:cBhvr additive="repl">
                                        <p:cTn id="7" dur="2000"/>
                                        <p:tgtEl>
                                          <p:spTgt spid="117772"/>
                                        </p:tgtEl>
                                      </p:cBhvr>
                                    </p:animEffect>
                                  </p:childTnLst>
                                </p:cTn>
                              </p:par>
                              <p:par>
                                <p:cTn id="8" presetID="10" presetClass="entr" fill="hold" grpId="0" nodeType="withEffect">
                                  <p:stCondLst>
                                    <p:cond delay="0"/>
                                  </p:stCondLst>
                                  <p:childTnLst>
                                    <p:set>
                                      <p:cBhvr additive="repl">
                                        <p:cTn id="9" dur="1" fill="hold">
                                          <p:stCondLst>
                                            <p:cond delay="0"/>
                                          </p:stCondLst>
                                        </p:cTn>
                                        <p:tgtEl>
                                          <p:spTgt spid="117773"/>
                                        </p:tgtEl>
                                        <p:attrNameLst>
                                          <p:attrName>style.visibility</p:attrName>
                                        </p:attrNameLst>
                                      </p:cBhvr>
                                      <p:to>
                                        <p:strVal val="visible"/>
                                      </p:to>
                                    </p:set>
                                    <p:animEffect transition="in" filter="fade">
                                      <p:cBhvr additive="repl">
                                        <p:cTn id="10" dur="2000"/>
                                        <p:tgtEl>
                                          <p:spTgt spid="117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2" grpId="0" animBg="1"/>
      <p:bldP spid="1177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908175" y="188913"/>
            <a:ext cx="5591175" cy="106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a:solidFill>
                  <a:srgbClr val="3333CC"/>
                </a:solidFill>
                <a:ea typeface="SimSun" charset="0"/>
                <a:cs typeface="SimSun" charset="0"/>
              </a:rPr>
              <a:t>The Milan Criteria paradigm:</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a:solidFill>
                  <a:srgbClr val="3333CC"/>
                </a:solidFill>
                <a:ea typeface="SimSun" charset="0"/>
                <a:cs typeface="SimSun" charset="0"/>
              </a:rPr>
              <a:t>UTILITY oriented</a:t>
            </a:r>
          </a:p>
        </p:txBody>
      </p:sp>
      <p:sp>
        <p:nvSpPr>
          <p:cNvPr id="6146" name="Text Box 2"/>
          <p:cNvSpPr txBox="1">
            <a:spLocks noChangeArrowheads="1"/>
          </p:cNvSpPr>
          <p:nvPr/>
        </p:nvSpPr>
        <p:spPr bwMode="auto">
          <a:xfrm>
            <a:off x="2663825" y="1268413"/>
            <a:ext cx="3995738"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000">
                <a:latin typeface="Times New Roman" charset="0"/>
                <a:ea typeface="SimSun" charset="0"/>
                <a:cs typeface="SimSun" charset="0"/>
              </a:rPr>
              <a:t>Single nodule &lt; 5cm, 2 or 3 nodules &lt; 3cm, no macroscopic vascular invasion, no metastases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420938"/>
            <a:ext cx="5400675" cy="4046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8" name="Text Box 4"/>
          <p:cNvSpPr txBox="1">
            <a:spLocks noChangeArrowheads="1"/>
          </p:cNvSpPr>
          <p:nvPr/>
        </p:nvSpPr>
        <p:spPr bwMode="auto">
          <a:xfrm>
            <a:off x="4211638" y="6611938"/>
            <a:ext cx="47879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Mazzaferro V, et al. NEJM 1996; 334: 693</a:t>
            </a:r>
          </a:p>
        </p:txBody>
      </p:sp>
      <p:cxnSp>
        <p:nvCxnSpPr>
          <p:cNvPr id="6149" name="AutoShape 5"/>
          <p:cNvCxnSpPr>
            <a:cxnSpLocks noChangeShapeType="1"/>
          </p:cNvCxnSpPr>
          <p:nvPr/>
        </p:nvCxnSpPr>
        <p:spPr bwMode="auto">
          <a:xfrm flipH="1" flipV="1">
            <a:off x="539750" y="2205038"/>
            <a:ext cx="2160588" cy="576262"/>
          </a:xfrm>
          <a:prstGeom prst="curvedConnector3">
            <a:avLst>
              <a:gd name="adj1" fmla="val 50000"/>
            </a:avLst>
          </a:prstGeom>
          <a:noFill/>
          <a:ln w="936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6150" name="Text Box 6"/>
          <p:cNvSpPr txBox="1">
            <a:spLocks noChangeArrowheads="1"/>
          </p:cNvSpPr>
          <p:nvPr/>
        </p:nvSpPr>
        <p:spPr bwMode="auto">
          <a:xfrm>
            <a:off x="1116013" y="2781300"/>
            <a:ext cx="461962"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4000"/>
              <a:t>?</a:t>
            </a:r>
          </a:p>
        </p:txBody>
      </p:sp>
      <p:sp>
        <p:nvSpPr>
          <p:cNvPr id="6151" name="Freeform 7"/>
          <p:cNvSpPr>
            <a:spLocks noChangeArrowheads="1"/>
          </p:cNvSpPr>
          <p:nvPr/>
        </p:nvSpPr>
        <p:spPr bwMode="auto">
          <a:xfrm>
            <a:off x="569913" y="2197100"/>
            <a:ext cx="5942012" cy="2443163"/>
          </a:xfrm>
          <a:custGeom>
            <a:avLst/>
            <a:gdLst>
              <a:gd name="G0" fmla="+- 1 0 0"/>
              <a:gd name="G1" fmla="+- 1 0 0"/>
              <a:gd name="G2" fmla="+- 1 0 0"/>
              <a:gd name="G3" fmla="+- 1 0 0"/>
              <a:gd name="G4" fmla="+- 1 0 0"/>
              <a:gd name="T0" fmla="*/ 0 w 5942685"/>
              <a:gd name="T1" fmla="*/ 0 h 2442018"/>
              <a:gd name="T2" fmla="*/ 5942685 w 5942685"/>
              <a:gd name="T3" fmla="*/ 2442018 h 2442018"/>
              <a:gd name="T4" fmla="*/ 5942685 w 5942685"/>
              <a:gd name="T5" fmla="*/ 2442018 h 2442018"/>
              <a:gd name="T6" fmla="*/ 5942685 w 5942685"/>
              <a:gd name="T7" fmla="*/ 2442018 h 2442018"/>
              <a:gd name="T8" fmla="*/ 5926403 w 5942685"/>
              <a:gd name="T9" fmla="*/ 2100135 h 2442018"/>
            </a:gdLst>
            <a:ahLst/>
            <a:cxnLst>
              <a:cxn ang="0">
                <a:pos x="T0" y="T1"/>
              </a:cxn>
              <a:cxn ang="0">
                <a:pos x="T2" y="T3"/>
              </a:cxn>
              <a:cxn ang="0">
                <a:pos x="T4" y="T5"/>
              </a:cxn>
              <a:cxn ang="0">
                <a:pos x="T6" y="T7"/>
              </a:cxn>
              <a:cxn ang="0">
                <a:pos x="T8" y="T9"/>
              </a:cxn>
            </a:cxnLst>
            <a:rect l="0" t="0" r="r" b="b"/>
            <a:pathLst>
              <a:path w="5942685" h="2442018">
                <a:moveTo>
                  <a:pt x="0" y="0"/>
                </a:moveTo>
                <a:lnTo>
                  <a:pt x="5942685" y="2442018"/>
                </a:lnTo>
                <a:lnTo>
                  <a:pt x="5926403" y="2100135"/>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6152" name="Freeform 8"/>
          <p:cNvSpPr>
            <a:spLocks noChangeArrowheads="1"/>
          </p:cNvSpPr>
          <p:nvPr/>
        </p:nvSpPr>
        <p:spPr bwMode="auto">
          <a:xfrm>
            <a:off x="536575" y="2262188"/>
            <a:ext cx="5014913" cy="2295525"/>
          </a:xfrm>
          <a:custGeom>
            <a:avLst/>
            <a:gdLst>
              <a:gd name="G0" fmla="+- 1 0 0"/>
              <a:gd name="G1" fmla="+- 1 0 0"/>
              <a:gd name="G2" fmla="+- 1 0 0"/>
              <a:gd name="T0" fmla="*/ 0 w 5014648"/>
              <a:gd name="T1" fmla="*/ 0 h 2295497"/>
              <a:gd name="T2" fmla="*/ 5014648 w 5014648"/>
              <a:gd name="T3" fmla="*/ 2295497 h 2295497"/>
              <a:gd name="T4" fmla="*/ 5014648 w 5014648"/>
              <a:gd name="T5" fmla="*/ 2295497 h 2295497"/>
            </a:gdLst>
            <a:ahLst/>
            <a:cxnLst>
              <a:cxn ang="0">
                <a:pos x="T0" y="T1"/>
              </a:cxn>
              <a:cxn ang="0">
                <a:pos x="T2" y="T3"/>
              </a:cxn>
              <a:cxn ang="0">
                <a:pos x="T4" y="T5"/>
              </a:cxn>
            </a:cxnLst>
            <a:rect l="0" t="0" r="r" b="b"/>
            <a:pathLst>
              <a:path w="5014648" h="2295497">
                <a:moveTo>
                  <a:pt x="0" y="0"/>
                </a:moveTo>
                <a:lnTo>
                  <a:pt x="5014648" y="2295497"/>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6154" name="Text Box 10"/>
          <p:cNvSpPr txBox="1">
            <a:spLocks noChangeArrowheads="1"/>
          </p:cNvSpPr>
          <p:nvPr/>
        </p:nvSpPr>
        <p:spPr bwMode="auto">
          <a:xfrm>
            <a:off x="5397500" y="4089400"/>
            <a:ext cx="461963"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4000"/>
              <a:t>?</a:t>
            </a:r>
          </a:p>
        </p:txBody>
      </p:sp>
      <p:cxnSp>
        <p:nvCxnSpPr>
          <p:cNvPr id="6" name="Connettore 7 5"/>
          <p:cNvCxnSpPr>
            <a:stCxn id="6151" idx="0"/>
          </p:cNvCxnSpPr>
          <p:nvPr/>
        </p:nvCxnSpPr>
        <p:spPr bwMode="auto">
          <a:xfrm>
            <a:off x="569913" y="2197100"/>
            <a:ext cx="5730279" cy="2960092"/>
          </a:xfrm>
          <a:prstGeom prst="curvedConnector5">
            <a:avLst>
              <a:gd name="adj1" fmla="val 3989"/>
              <a:gd name="adj2" fmla="val 91268"/>
              <a:gd name="adj3" fmla="val 9601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149"/>
                                        </p:tgtEl>
                                        <p:attrNameLst>
                                          <p:attrName>style.visibility</p:attrName>
                                        </p:attrNameLst>
                                      </p:cBhvr>
                                      <p:to>
                                        <p:strVal val="visible"/>
                                      </p:to>
                                    </p:set>
                                    <p:animEffect transition="in" filter="dissolve">
                                      <p:cBhvr additive="repl">
                                        <p:cTn id="7" dur="500"/>
                                        <p:tgtEl>
                                          <p:spTgt spid="6149"/>
                                        </p:tgtEl>
                                      </p:cBhvr>
                                    </p:animEffect>
                                  </p:childTnLst>
                                </p:cTn>
                              </p:par>
                              <p:par>
                                <p:cTn id="8" presetID="9" presetClass="entr" fill="hold" nodeType="withEffect">
                                  <p:stCondLst>
                                    <p:cond delay="0"/>
                                  </p:stCondLst>
                                  <p:childTnLst>
                                    <p:set>
                                      <p:cBhvr additive="repl">
                                        <p:cTn id="9" dur="1" fill="hold">
                                          <p:stCondLst>
                                            <p:cond delay="0"/>
                                          </p:stCondLst>
                                        </p:cTn>
                                        <p:tgtEl>
                                          <p:spTgt spid="6150"/>
                                        </p:tgtEl>
                                        <p:attrNameLst>
                                          <p:attrName>style.visibility</p:attrName>
                                        </p:attrNameLst>
                                      </p:cBhvr>
                                      <p:to>
                                        <p:strVal val="visible"/>
                                      </p:to>
                                    </p:set>
                                    <p:animEffect transition="in" filter="dissolve">
                                      <p:cBhvr additive="repl">
                                        <p:cTn id="10" dur="500"/>
                                        <p:tgtEl>
                                          <p:spTgt spid="61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nodeType="clickEffect">
                                  <p:stCondLst>
                                    <p:cond delay="0"/>
                                  </p:stCondLst>
                                  <p:childTnLst>
                                    <p:set>
                                      <p:cBhvr additive="repl">
                                        <p:cTn id="14" dur="1" fill="hold">
                                          <p:stCondLst>
                                            <p:cond delay="0"/>
                                          </p:stCondLst>
                                        </p:cTn>
                                        <p:tgtEl>
                                          <p:spTgt spid="6154"/>
                                        </p:tgtEl>
                                        <p:attrNameLst>
                                          <p:attrName>style.visibility</p:attrName>
                                        </p:attrNameLst>
                                      </p:cBhvr>
                                      <p:to>
                                        <p:strVal val="visible"/>
                                      </p:to>
                                    </p:set>
                                    <p:animEffect transition="in" filter="dissolve">
                                      <p:cBhvr additive="repl">
                                        <p:cTn id="15" dur="500"/>
                                        <p:tgtEl>
                                          <p:spTgt spid="615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308850" cy="550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 name="Rectangle 2"/>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ELTR Data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ELTR Data</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30885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ELTR Data</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341438"/>
            <a:ext cx="730885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ELTR Data</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1341438"/>
            <a:ext cx="730885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ELTR Data</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30885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4000" b="1">
                <a:solidFill>
                  <a:srgbClr val="0070C0"/>
                </a:solidFill>
                <a:latin typeface="Calibri" charset="0"/>
                <a:cs typeface="Times New Roman" charset="0"/>
              </a:rPr>
              <a:t>……..</a:t>
            </a:r>
          </a:p>
        </p:txBody>
      </p:sp>
      <p:sp>
        <p:nvSpPr>
          <p:cNvPr id="5122" name="Text Box 2"/>
          <p:cNvSpPr txBox="1">
            <a:spLocks noChangeArrowheads="1"/>
          </p:cNvSpPr>
          <p:nvPr/>
        </p:nvSpPr>
        <p:spPr bwMode="auto">
          <a:xfrm>
            <a:off x="457200" y="2063750"/>
            <a:ext cx="8229600" cy="414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Arial" charset="0"/>
                <a:ea typeface="ＭＳ Ｐゴシック" charset="0"/>
                <a:cs typeface="Arial" charset="0"/>
              </a:defRPr>
            </a:lvl9pPr>
          </a:lstStyle>
          <a:p>
            <a:pPr>
              <a:spcBef>
                <a:spcPts val="700"/>
              </a:spcBef>
              <a:buClr>
                <a:srgbClr val="0070C0"/>
              </a:buClr>
              <a:buFont typeface="Calibri" charset="0"/>
              <a:buChar char="•"/>
            </a:pPr>
            <a:r>
              <a:rPr lang="it-IT" sz="2800" b="1">
                <a:solidFill>
                  <a:srgbClr val="0070C0"/>
                </a:solidFill>
                <a:latin typeface="Calibri" charset="0"/>
                <a:ea typeface="SimSun" charset="0"/>
                <a:cs typeface="SimSun" charset="0"/>
              </a:rPr>
              <a:t>... </a:t>
            </a:r>
          </a:p>
          <a:p>
            <a:pPr>
              <a:spcBef>
                <a:spcPts val="700"/>
              </a:spcBef>
              <a:buFont typeface="Calibri" charset="0"/>
              <a:buChar char="•"/>
            </a:pPr>
            <a:r>
              <a:rPr lang="it-IT" sz="2800" b="1">
                <a:latin typeface="Calibri" charset="0"/>
                <a:ea typeface="SimSun" charset="0"/>
                <a:cs typeface="SimSun" charset="0"/>
              </a:rPr>
              <a:t>... </a:t>
            </a:r>
          </a:p>
          <a:p>
            <a:pPr>
              <a:spcBef>
                <a:spcPts val="700"/>
              </a:spcBef>
              <a:buFont typeface="Calibri" charset="0"/>
              <a:buChar char="•"/>
            </a:pPr>
            <a:r>
              <a:rPr lang="it-IT" sz="2800" b="1">
                <a:latin typeface="Calibri" charset="0"/>
                <a:ea typeface="SimSun" charset="0"/>
                <a:cs typeface="SimSun" charset="0"/>
              </a:rPr>
              <a:t>...</a:t>
            </a:r>
          </a:p>
          <a:p>
            <a:pPr>
              <a:spcBef>
                <a:spcPts val="700"/>
              </a:spcBef>
              <a:buFont typeface="Calibri" charset="0"/>
              <a:buChar char="•"/>
            </a:pPr>
            <a:r>
              <a:rPr lang="it-IT" sz="2800" b="1">
                <a:latin typeface="Calibri" charset="0"/>
                <a:ea typeface="SimSun" charset="0"/>
                <a:cs typeface="SimSun" charset="0"/>
              </a:rPr>
              <a:t>….</a:t>
            </a:r>
          </a:p>
          <a:p>
            <a:pPr lvl="1">
              <a:spcBef>
                <a:spcPts val="700"/>
              </a:spcBef>
              <a:buFont typeface="Calibri" charset="0"/>
              <a:buChar char="•"/>
            </a:pPr>
            <a:r>
              <a:rPr lang="it-IT" sz="2800" b="1">
                <a:latin typeface="Calibri" charset="0"/>
                <a:ea typeface="SimSun" charset="0"/>
                <a:cs typeface="SimSun" charset="0"/>
              </a:rPr>
              <a:t>…..</a:t>
            </a:r>
          </a:p>
          <a:p>
            <a:pPr lvl="1">
              <a:spcBef>
                <a:spcPts val="700"/>
              </a:spcBef>
              <a:buFont typeface="Calibri" charset="0"/>
              <a:buChar char="•"/>
            </a:pPr>
            <a:r>
              <a:rPr lang="it-IT" sz="2800" b="1">
                <a:latin typeface="Calibri" charset="0"/>
                <a:ea typeface="SimSun" charset="0"/>
                <a:cs typeface="SimSun"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LT in Italy</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1449388"/>
            <a:ext cx="6869113" cy="5148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LT in Italy</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1457325"/>
            <a:ext cx="6861175" cy="514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LT in Italy</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1457325"/>
            <a:ext cx="6854825" cy="514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LT in Italy</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1443038"/>
            <a:ext cx="6861175" cy="5154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15900"/>
            <a:ext cx="5903912" cy="151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4" name="Text Box 2"/>
          <p:cNvSpPr txBox="1">
            <a:spLocks noChangeArrowheads="1"/>
          </p:cNvSpPr>
          <p:nvPr/>
        </p:nvSpPr>
        <p:spPr bwMode="auto">
          <a:xfrm>
            <a:off x="3168650" y="6615113"/>
            <a:ext cx="597535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cs typeface="Times New Roman" charset="0"/>
              </a:rPr>
              <a:t>Farinati et al, European Journal of Gastroenterology &amp; Hepatology 2012, 24:195–202</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0" y="2609850"/>
            <a:ext cx="5724525" cy="379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6" name="Rectangle 4"/>
          <p:cNvSpPr>
            <a:spLocks noChangeArrowheads="1"/>
          </p:cNvSpPr>
          <p:nvPr/>
        </p:nvSpPr>
        <p:spPr bwMode="auto">
          <a:xfrm>
            <a:off x="144463" y="3743325"/>
            <a:ext cx="4246562"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Retrospective analysis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2042 HCC patients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From January 1987 to December 2006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9 clinical institution Forming the ITA.LI.CA group</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 (5/9 LT centers)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50 LT → 11% of elegible patients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Only &lt; 65 yr </a:t>
            </a:r>
          </a:p>
        </p:txBody>
      </p:sp>
      <p:sp>
        <p:nvSpPr>
          <p:cNvPr id="18437" name="Rectangle 5"/>
          <p:cNvSpPr>
            <a:spLocks noChangeArrowheads="1"/>
          </p:cNvSpPr>
          <p:nvPr/>
        </p:nvSpPr>
        <p:spPr bwMode="auto">
          <a:xfrm>
            <a:off x="971550" y="2232025"/>
            <a:ext cx="7704138" cy="2559050"/>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Overall, LT impact on HCC patients’ treatment is very limited</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IS LIVER TRANSPLANTATION A VIRTUAL THERAPY?</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30% TACE as first line: REFERRAL!!!</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p:txBody>
      </p:sp>
      <p:sp>
        <p:nvSpPr>
          <p:cNvPr id="18438" name="AutoShape 6"/>
          <p:cNvSpPr>
            <a:spLocks noChangeArrowheads="1"/>
          </p:cNvSpPr>
          <p:nvPr/>
        </p:nvSpPr>
        <p:spPr bwMode="auto">
          <a:xfrm rot="21540000">
            <a:off x="4178300" y="2962275"/>
            <a:ext cx="1147763" cy="204788"/>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274638" y="1651000"/>
            <a:ext cx="8078787" cy="477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a:solidFill>
                  <a:srgbClr val="231F20"/>
                </a:solidFill>
                <a:cs typeface="Times New Roman" charset="0"/>
              </a:rPr>
              <a:t>The delivery of treatment for HCC could be influenced by the place of HCC diagnosis, subspecialty referral following diagnosis, as well as physician and facility factors</a:t>
            </a:r>
          </a:p>
          <a:p>
            <a:pPr>
              <a:buClrTx/>
              <a:buFontTx/>
              <a:buNone/>
            </a:pPr>
            <a:endParaRPr lang="it-IT" sz="1400">
              <a:solidFill>
                <a:srgbClr val="231F20"/>
              </a:solidFill>
              <a:cs typeface="Times New Roman" charset="0"/>
            </a:endParaRPr>
          </a:p>
          <a:p>
            <a:pPr>
              <a:buClrTx/>
              <a:buFontTx/>
              <a:buNone/>
            </a:pPr>
            <a:r>
              <a:rPr lang="it-IT" sz="1400">
                <a:solidFill>
                  <a:srgbClr val="231F20"/>
                </a:solidFill>
                <a:cs typeface="Times New Roman" charset="0"/>
              </a:rPr>
              <a:t>VA Hepatitis C Clinical Case Registry</a:t>
            </a:r>
          </a:p>
          <a:p>
            <a:pPr>
              <a:buClrTx/>
              <a:buFontTx/>
              <a:buNone/>
            </a:pPr>
            <a:r>
              <a:rPr lang="it-IT" sz="1400">
                <a:solidFill>
                  <a:srgbClr val="231F20"/>
                </a:solidFill>
                <a:cs typeface="Times New Roman" charset="0"/>
              </a:rPr>
              <a:t>1296 HCV-patients who developed</a:t>
            </a:r>
          </a:p>
          <a:p>
            <a:pPr>
              <a:buClrTx/>
              <a:buFontTx/>
              <a:buNone/>
            </a:pPr>
            <a:r>
              <a:rPr lang="it-IT" sz="1400">
                <a:solidFill>
                  <a:srgbClr val="231F20"/>
                </a:solidFill>
                <a:cs typeface="Times New Roman" charset="0"/>
              </a:rPr>
              <a:t>From 1998 to 2006</a:t>
            </a:r>
          </a:p>
          <a:p>
            <a:pPr>
              <a:buClrTx/>
              <a:buFontTx/>
              <a:buNone/>
            </a:pPr>
            <a:endParaRPr lang="it-IT" sz="1400">
              <a:solidFill>
                <a:srgbClr val="231F20"/>
              </a:solidFill>
              <a:cs typeface="Times New Roman" charset="0"/>
            </a:endParaRPr>
          </a:p>
          <a:p>
            <a:pPr>
              <a:buClrTx/>
              <a:buFontTx/>
              <a:buNone/>
            </a:pPr>
            <a:r>
              <a:rPr lang="it-IT" sz="1400">
                <a:solidFill>
                  <a:srgbClr val="231F20"/>
                </a:solidFill>
                <a:cs typeface="Times New Roman" charset="0"/>
              </a:rPr>
              <a:t>37.2% during hospitalization</a:t>
            </a:r>
          </a:p>
          <a:p>
            <a:pPr>
              <a:buClrTx/>
              <a:buFontTx/>
              <a:buNone/>
            </a:pPr>
            <a:r>
              <a:rPr lang="it-IT" sz="1400">
                <a:solidFill>
                  <a:srgbClr val="231F20"/>
                </a:solidFill>
                <a:cs typeface="Times New Roman" charset="0"/>
              </a:rPr>
              <a:t>31.0% seen by a surgeon or oncologist,</a:t>
            </a:r>
          </a:p>
          <a:p>
            <a:pPr>
              <a:buClrTx/>
              <a:buFontTx/>
              <a:buNone/>
            </a:pPr>
            <a:r>
              <a:rPr lang="it-IT" sz="1400">
                <a:solidFill>
                  <a:srgbClr val="231F20"/>
                </a:solidFill>
                <a:cs typeface="Times New Roman" charset="0"/>
              </a:rPr>
              <a:t>34.3% received treatment</a:t>
            </a:r>
          </a:p>
          <a:p>
            <a:pPr>
              <a:buClrTx/>
              <a:buFontTx/>
              <a:buNone/>
            </a:pPr>
            <a:endParaRPr lang="it-IT" sz="1400">
              <a:solidFill>
                <a:srgbClr val="231F20"/>
              </a:solidFill>
              <a:cs typeface="Times New Roman" charset="0"/>
            </a:endParaRPr>
          </a:p>
          <a:p>
            <a:pPr>
              <a:buClrTx/>
              <a:buFontTx/>
              <a:buNone/>
            </a:pPr>
            <a:endParaRPr lang="it-IT" sz="1400">
              <a:solidFill>
                <a:srgbClr val="231F20"/>
              </a:solidFill>
              <a:cs typeface="Times New Roman" charset="0"/>
            </a:endParaRPr>
          </a:p>
          <a:p>
            <a:pPr>
              <a:buClrTx/>
              <a:buFontTx/>
              <a:buNone/>
            </a:pPr>
            <a:r>
              <a:rPr lang="it-IT" sz="1400">
                <a:solidFill>
                  <a:srgbClr val="231F20"/>
                </a:solidFill>
                <a:cs typeface="Times New Roman" charset="0"/>
              </a:rPr>
              <a:t>Being seen by a surgeon or oncologist:</a:t>
            </a:r>
          </a:p>
          <a:p>
            <a:pPr>
              <a:buClrTx/>
              <a:buFontTx/>
              <a:buNone/>
            </a:pPr>
            <a:r>
              <a:rPr lang="it-IT" sz="1400">
                <a:solidFill>
                  <a:srgbClr val="231F20"/>
                </a:solidFill>
                <a:cs typeface="Times New Roman" charset="0"/>
              </a:rPr>
              <a:t> → associated with surveillance: aOR=1.47</a:t>
            </a:r>
          </a:p>
          <a:p>
            <a:pPr>
              <a:buClrTx/>
              <a:buFontTx/>
              <a:buNone/>
            </a:pPr>
            <a:r>
              <a:rPr lang="it-IT" sz="1400">
                <a:solidFill>
                  <a:srgbClr val="231F20"/>
                </a:solidFill>
                <a:cs typeface="Times New Roman" charset="0"/>
              </a:rPr>
              <a:t> → predictive of treatment: aOR 5=1.43</a:t>
            </a:r>
          </a:p>
          <a:p>
            <a:pPr>
              <a:buClrTx/>
              <a:buFontTx/>
              <a:buNone/>
            </a:pPr>
            <a:endParaRPr lang="it-IT" sz="1400">
              <a:solidFill>
                <a:srgbClr val="231F20"/>
              </a:solidFill>
              <a:cs typeface="Times New Roman" charset="0"/>
            </a:endParaRPr>
          </a:p>
          <a:p>
            <a:pPr>
              <a:buClrTx/>
              <a:buFontTx/>
              <a:buNone/>
            </a:pPr>
            <a:endParaRPr lang="it-IT" sz="1400">
              <a:solidFill>
                <a:srgbClr val="231F20"/>
              </a:solidFill>
              <a:cs typeface="Times New Roman" charset="0"/>
            </a:endParaRPr>
          </a:p>
          <a:p>
            <a:pPr>
              <a:buClrTx/>
              <a:buFontTx/>
              <a:buNone/>
            </a:pPr>
            <a:r>
              <a:rPr lang="it-IT" sz="1400">
                <a:solidFill>
                  <a:srgbClr val="231F20"/>
                </a:solidFill>
                <a:cs typeface="Times New Roman" charset="0"/>
              </a:rPr>
              <a:t>S</a:t>
            </a:r>
            <a:r>
              <a:rPr lang="it-IT" sz="1400">
                <a:cs typeface="Times New Roman" charset="0"/>
              </a:rPr>
              <a:t>ignificant increase in treatment among patients:</a:t>
            </a:r>
          </a:p>
          <a:p>
            <a:pPr>
              <a:buClrTx/>
              <a:buFontTx/>
              <a:buNone/>
            </a:pPr>
            <a:r>
              <a:rPr lang="it-IT" sz="1400">
                <a:cs typeface="Times New Roman" charset="0"/>
              </a:rPr>
              <a:t> → </a:t>
            </a:r>
            <a:r>
              <a:rPr lang="it-IT" sz="1400">
                <a:solidFill>
                  <a:srgbClr val="231F20"/>
                </a:solidFill>
                <a:cs typeface="Times New Roman" charset="0"/>
              </a:rPr>
              <a:t>who received surveillance (aOR=1.37)</a:t>
            </a:r>
          </a:p>
          <a:p>
            <a:pPr>
              <a:buClrTx/>
              <a:buFontTx/>
              <a:buNone/>
            </a:pPr>
            <a:r>
              <a:rPr lang="it-IT" sz="1400">
                <a:solidFill>
                  <a:srgbClr val="231F20"/>
                </a:solidFill>
                <a:cs typeface="Times New Roman" charset="0"/>
              </a:rPr>
              <a:t> → seen by gastroenterology (aOR=1.65)</a:t>
            </a:r>
          </a:p>
          <a:p>
            <a:pPr>
              <a:buClrTx/>
              <a:buFontTx/>
              <a:buNone/>
            </a:pPr>
            <a:r>
              <a:rPr lang="it-IT" sz="1400">
                <a:solidFill>
                  <a:srgbClr val="231F20"/>
                </a:solidFill>
                <a:cs typeface="Times New Roman" charset="0"/>
              </a:rPr>
              <a:t> → diagnosed at a transplant facility (aOR=1.48)</a:t>
            </a:r>
          </a:p>
          <a:p>
            <a:pPr>
              <a:buClrTx/>
              <a:buFontTx/>
              <a:buNone/>
            </a:pPr>
            <a:endParaRPr lang="it-IT" sz="1400">
              <a:solidFill>
                <a:srgbClr val="231F20"/>
              </a:solidFill>
              <a:cs typeface="Times New Roman" charset="0"/>
            </a:endParaRPr>
          </a:p>
        </p:txBody>
      </p:sp>
      <p:sp>
        <p:nvSpPr>
          <p:cNvPr id="19458" name="Text Box 2"/>
          <p:cNvSpPr txBox="1">
            <a:spLocks noChangeArrowheads="1"/>
          </p:cNvSpPr>
          <p:nvPr/>
        </p:nvSpPr>
        <p:spPr bwMode="auto">
          <a:xfrm>
            <a:off x="5294313" y="6615113"/>
            <a:ext cx="3849687"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solidFill>
                  <a:srgbClr val="231F20"/>
                </a:solidFill>
                <a:cs typeface="Times New Roman" charset="0"/>
              </a:rPr>
              <a:t>Davila et al, Hepatology </a:t>
            </a:r>
            <a:r>
              <a:rPr lang="it-IT" sz="1000">
                <a:cs typeface="Times New Roman" charset="0"/>
              </a:rPr>
              <a:t>2013;57:1858-1868)</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15900"/>
            <a:ext cx="5472112"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2916238"/>
            <a:ext cx="5330825" cy="2332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1" name="Rectangle 5"/>
          <p:cNvSpPr>
            <a:spLocks noChangeArrowheads="1"/>
          </p:cNvSpPr>
          <p:nvPr/>
        </p:nvSpPr>
        <p:spPr bwMode="auto">
          <a:xfrm>
            <a:off x="431800" y="2511425"/>
            <a:ext cx="8135938" cy="3500438"/>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a:solidFill>
                <a:srgbClr val="231F20"/>
              </a:solidFill>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231F20"/>
                </a:solidFill>
                <a:cs typeface="Times New Roman" charset="0"/>
              </a:rPr>
              <a:t>Approximately 40% of patients were diagnosed during hospitalization</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a:solidFill>
                <a:srgbClr val="231F20"/>
              </a:solidFill>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231F20"/>
                </a:solidFill>
                <a:cs typeface="Times New Roman" charset="0"/>
              </a:rPr>
              <a:t>Most patients were not seen by a surgeon or oncologist for treatment evaluation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a:solidFill>
                <a:srgbClr val="231F20"/>
              </a:solidFill>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231F20"/>
                </a:solidFill>
                <a:cs typeface="Times New Roman" charset="0"/>
              </a:rPr>
              <a:t>Only 34% received treatment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231F20"/>
              </a:solidFill>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231F20"/>
              </a:solidFill>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231F20"/>
              </a:solidFill>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231F20"/>
                </a:solidFill>
                <a:cs typeface="Times New Roman" charset="0"/>
              </a:rPr>
              <a:t>Only receipt of HCC surveillance was associated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231F20"/>
                </a:solidFill>
                <a:cs typeface="Times New Roman" charset="0"/>
              </a:rPr>
              <a:t>with increased likelihood of outpatient diagnosis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231F20"/>
                </a:solidFill>
                <a:cs typeface="Times New Roman" charset="0"/>
              </a:rPr>
              <a:t>being seen by a surgeon or oncologist, and treatment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231F20"/>
              </a:solidFill>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231F20"/>
              </a:solidFill>
              <a:cs typeface="Times New Roman" charset="0"/>
            </a:endParaRPr>
          </a:p>
        </p:txBody>
      </p:sp>
      <p:sp>
        <p:nvSpPr>
          <p:cNvPr id="19462" name="AutoShape 6"/>
          <p:cNvSpPr>
            <a:spLocks noChangeArrowheads="1"/>
          </p:cNvSpPr>
          <p:nvPr/>
        </p:nvSpPr>
        <p:spPr bwMode="auto">
          <a:xfrm rot="21540000">
            <a:off x="3800475" y="4341813"/>
            <a:ext cx="1227138" cy="188912"/>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indefinite" fill="hold">
                                          <p:stCondLst>
                                            <p:cond delay="0"/>
                                          </p:stCondLst>
                                        </p:cTn>
                                        <p:tgtEl>
                                          <p:spTgt spid="19461"/>
                                        </p:tgtEl>
                                        <p:attrNameLst>
                                          <p:attrName>style.visibility</p:attrName>
                                        </p:attrNameLst>
                                      </p:cBhvr>
                                      <p:to>
                                        <p:strVal val="visible"/>
                                      </p:to>
                                    </p:set>
                                    <p:animEffect transition="in" filter="fade">
                                      <p:cBhvr additive="repl">
                                        <p:cTn id="7" dur="500"/>
                                        <p:tgtEl>
                                          <p:spTgt spid="19461"/>
                                        </p:tgtEl>
                                      </p:cBhvr>
                                    </p:animEffect>
                                  </p:childTnLst>
                                </p:cTn>
                              </p:par>
                              <p:par>
                                <p:cTn id="8" presetID="10" presetClass="entr" fill="hold" grpId="0" nodeType="withEffect">
                                  <p:stCondLst>
                                    <p:cond delay="0"/>
                                  </p:stCondLst>
                                  <p:childTnLst>
                                    <p:set>
                                      <p:cBhvr additive="repl">
                                        <p:cTn id="9" dur="indefinite" fill="hold">
                                          <p:stCondLst>
                                            <p:cond delay="0"/>
                                          </p:stCondLst>
                                        </p:cTn>
                                        <p:tgtEl>
                                          <p:spTgt spid="19462"/>
                                        </p:tgtEl>
                                        <p:attrNameLst>
                                          <p:attrName>style.visibility</p:attrName>
                                        </p:attrNameLst>
                                      </p:cBhvr>
                                      <p:to>
                                        <p:strVal val="visible"/>
                                      </p:to>
                                    </p:set>
                                    <p:animEffect transition="in" filter="fade">
                                      <p:cBhvr additive="repl">
                                        <p:cTn id="10"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5616575" y="6615113"/>
            <a:ext cx="3527425"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cs typeface="Times New Roman" charset="0"/>
              </a:rPr>
              <a:t>…..</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584325"/>
            <a:ext cx="7394575" cy="4824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3" name="Text Box 3"/>
          <p:cNvSpPr txBox="1">
            <a:spLocks noChangeArrowheads="1"/>
          </p:cNvSpPr>
          <p:nvPr/>
        </p:nvSpPr>
        <p:spPr bwMode="auto">
          <a:xfrm>
            <a:off x="5294313" y="6615113"/>
            <a:ext cx="3849687"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solidFill>
                  <a:srgbClr val="231F20"/>
                </a:solidFill>
                <a:cs typeface="Times New Roman" charset="0"/>
              </a:rPr>
              <a:t>Davila et al, Hepatology </a:t>
            </a:r>
            <a:r>
              <a:rPr lang="it-IT" sz="1000">
                <a:cs typeface="Times New Roman" charset="0"/>
              </a:rPr>
              <a:t>2013;57:1858-1868)</a:t>
            </a:r>
          </a:p>
        </p:txBody>
      </p:sp>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215900"/>
            <a:ext cx="5472112"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5" name="Rectangle 5"/>
          <p:cNvSpPr>
            <a:spLocks noChangeArrowheads="1"/>
          </p:cNvSpPr>
          <p:nvPr/>
        </p:nvSpPr>
        <p:spPr bwMode="auto">
          <a:xfrm>
            <a:off x="935038" y="4860925"/>
            <a:ext cx="7416800" cy="900113"/>
          </a:xfrm>
          <a:prstGeom prst="rect">
            <a:avLst/>
          </a:prstGeom>
          <a:noFill/>
          <a:ln w="4752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486" name="Line 6"/>
          <p:cNvSpPr>
            <a:spLocks noChangeShapeType="1"/>
          </p:cNvSpPr>
          <p:nvPr/>
        </p:nvSpPr>
        <p:spPr bwMode="auto">
          <a:xfrm>
            <a:off x="7451725" y="1776413"/>
            <a:ext cx="647700" cy="1587"/>
          </a:xfrm>
          <a:prstGeom prst="line">
            <a:avLst/>
          </a:prstGeom>
          <a:noFill/>
          <a:ln w="36000" cap="sq">
            <a:solidFill>
              <a:srgbClr val="FF950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20487" name="Line 7"/>
          <p:cNvSpPr>
            <a:spLocks noChangeShapeType="1"/>
          </p:cNvSpPr>
          <p:nvPr/>
        </p:nvSpPr>
        <p:spPr bwMode="auto">
          <a:xfrm>
            <a:off x="1944688" y="1944688"/>
            <a:ext cx="4679950" cy="1587"/>
          </a:xfrm>
          <a:prstGeom prst="line">
            <a:avLst/>
          </a:prstGeom>
          <a:noFill/>
          <a:ln w="36000" cap="sq">
            <a:solidFill>
              <a:srgbClr val="FF950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533525"/>
            <a:ext cx="7488238" cy="4730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6" name="Text Box 2"/>
          <p:cNvSpPr txBox="1">
            <a:spLocks noChangeArrowheads="1"/>
          </p:cNvSpPr>
          <p:nvPr/>
        </p:nvSpPr>
        <p:spPr bwMode="auto">
          <a:xfrm>
            <a:off x="5616575" y="6615113"/>
            <a:ext cx="3527425"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cs typeface="Times New Roman" charset="0"/>
              </a:rPr>
              <a:t>…..</a:t>
            </a:r>
          </a:p>
        </p:txBody>
      </p:sp>
      <p:sp>
        <p:nvSpPr>
          <p:cNvPr id="21507" name="Text Box 3"/>
          <p:cNvSpPr txBox="1">
            <a:spLocks noChangeArrowheads="1"/>
          </p:cNvSpPr>
          <p:nvPr/>
        </p:nvSpPr>
        <p:spPr bwMode="auto">
          <a:xfrm>
            <a:off x="5294313" y="6615113"/>
            <a:ext cx="3849687"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solidFill>
                  <a:srgbClr val="231F20"/>
                </a:solidFill>
                <a:cs typeface="Times New Roman" charset="0"/>
              </a:rPr>
              <a:t>Davila et al, Hepatology </a:t>
            </a:r>
            <a:r>
              <a:rPr lang="it-IT" sz="1000">
                <a:cs typeface="Times New Roman" charset="0"/>
              </a:rPr>
              <a:t>2013;57:1858-1868)</a:t>
            </a:r>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215900"/>
            <a:ext cx="5472112"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9" name="Rectangle 5"/>
          <p:cNvSpPr>
            <a:spLocks noChangeArrowheads="1"/>
          </p:cNvSpPr>
          <p:nvPr/>
        </p:nvSpPr>
        <p:spPr bwMode="auto">
          <a:xfrm>
            <a:off x="900113" y="4679950"/>
            <a:ext cx="7416800" cy="912813"/>
          </a:xfrm>
          <a:prstGeom prst="rect">
            <a:avLst/>
          </a:prstGeom>
          <a:noFill/>
          <a:ln w="4752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510" name="Line 6"/>
          <p:cNvSpPr>
            <a:spLocks noChangeShapeType="1"/>
          </p:cNvSpPr>
          <p:nvPr/>
        </p:nvSpPr>
        <p:spPr bwMode="auto">
          <a:xfrm>
            <a:off x="1439863" y="1944688"/>
            <a:ext cx="2808287" cy="1587"/>
          </a:xfrm>
          <a:prstGeom prst="line">
            <a:avLst/>
          </a:prstGeom>
          <a:noFill/>
          <a:ln w="36000" cap="sq">
            <a:solidFill>
              <a:srgbClr val="FF950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21511" name="Line 7"/>
          <p:cNvSpPr>
            <a:spLocks noChangeShapeType="1"/>
          </p:cNvSpPr>
          <p:nvPr/>
        </p:nvSpPr>
        <p:spPr bwMode="auto">
          <a:xfrm>
            <a:off x="7127875" y="1728788"/>
            <a:ext cx="1008063" cy="1587"/>
          </a:xfrm>
          <a:prstGeom prst="line">
            <a:avLst/>
          </a:prstGeom>
          <a:noFill/>
          <a:ln w="36000" cap="sq">
            <a:solidFill>
              <a:srgbClr val="FF950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550988"/>
            <a:ext cx="7596188" cy="4713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0" name="Text Box 2"/>
          <p:cNvSpPr txBox="1">
            <a:spLocks noChangeArrowheads="1"/>
          </p:cNvSpPr>
          <p:nvPr/>
        </p:nvSpPr>
        <p:spPr bwMode="auto">
          <a:xfrm>
            <a:off x="5616575" y="6615113"/>
            <a:ext cx="3527425"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cs typeface="Times New Roman" charset="0"/>
              </a:rPr>
              <a:t>…..</a:t>
            </a:r>
          </a:p>
        </p:txBody>
      </p:sp>
      <p:sp>
        <p:nvSpPr>
          <p:cNvPr id="22531" name="Text Box 3"/>
          <p:cNvSpPr txBox="1">
            <a:spLocks noChangeArrowheads="1"/>
          </p:cNvSpPr>
          <p:nvPr/>
        </p:nvSpPr>
        <p:spPr bwMode="auto">
          <a:xfrm>
            <a:off x="5294313" y="6615113"/>
            <a:ext cx="3849687"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solidFill>
                  <a:srgbClr val="231F20"/>
                </a:solidFill>
                <a:cs typeface="Times New Roman" charset="0"/>
              </a:rPr>
              <a:t>Davila et al, Hepatology </a:t>
            </a:r>
            <a:r>
              <a:rPr lang="it-IT" sz="1000">
                <a:cs typeface="Times New Roman" charset="0"/>
              </a:rPr>
              <a:t>2013;57:1858-1868)</a:t>
            </a: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215900"/>
            <a:ext cx="5472112"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3" name="Rectangle 5"/>
          <p:cNvSpPr>
            <a:spLocks noChangeArrowheads="1"/>
          </p:cNvSpPr>
          <p:nvPr/>
        </p:nvSpPr>
        <p:spPr bwMode="auto">
          <a:xfrm>
            <a:off x="900113" y="4679950"/>
            <a:ext cx="7416800" cy="912813"/>
          </a:xfrm>
          <a:prstGeom prst="rect">
            <a:avLst/>
          </a:prstGeom>
          <a:noFill/>
          <a:ln w="4752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2534" name="Line 6"/>
          <p:cNvSpPr>
            <a:spLocks noChangeShapeType="1"/>
          </p:cNvSpPr>
          <p:nvPr/>
        </p:nvSpPr>
        <p:spPr bwMode="auto">
          <a:xfrm>
            <a:off x="1439863" y="1944688"/>
            <a:ext cx="2808287" cy="1587"/>
          </a:xfrm>
          <a:prstGeom prst="line">
            <a:avLst/>
          </a:prstGeom>
          <a:noFill/>
          <a:ln w="36000" cap="sq">
            <a:solidFill>
              <a:srgbClr val="FF950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22535" name="Line 7"/>
          <p:cNvSpPr>
            <a:spLocks noChangeShapeType="1"/>
          </p:cNvSpPr>
          <p:nvPr/>
        </p:nvSpPr>
        <p:spPr bwMode="auto">
          <a:xfrm>
            <a:off x="7127875" y="1728788"/>
            <a:ext cx="1008063" cy="1587"/>
          </a:xfrm>
          <a:prstGeom prst="line">
            <a:avLst/>
          </a:prstGeom>
          <a:noFill/>
          <a:ln w="36000" cap="sq">
            <a:solidFill>
              <a:srgbClr val="FF950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5616575" y="6615113"/>
            <a:ext cx="3527425"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cs typeface="Times New Roman" charset="0"/>
              </a:rPr>
              <a:t>…..</a:t>
            </a:r>
          </a:p>
        </p:txBody>
      </p:sp>
      <p:sp>
        <p:nvSpPr>
          <p:cNvPr id="23554" name="Text Box 2"/>
          <p:cNvSpPr txBox="1">
            <a:spLocks noChangeArrowheads="1"/>
          </p:cNvSpPr>
          <p:nvPr/>
        </p:nvSpPr>
        <p:spPr bwMode="auto">
          <a:xfrm>
            <a:off x="5294313" y="6615113"/>
            <a:ext cx="3849687"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solidFill>
                  <a:srgbClr val="231F20"/>
                </a:solidFill>
                <a:cs typeface="Times New Roman" charset="0"/>
              </a:rPr>
              <a:t>Davila et al, Hepatology </a:t>
            </a:r>
            <a:r>
              <a:rPr lang="it-IT" sz="1000">
                <a:cs typeface="Times New Roman" charset="0"/>
              </a:rPr>
              <a:t>2013;57:1858-1868)</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15900"/>
            <a:ext cx="5472112"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368425"/>
            <a:ext cx="5832475" cy="5418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7" name="Rectangle 5"/>
          <p:cNvSpPr>
            <a:spLocks noChangeArrowheads="1"/>
          </p:cNvSpPr>
          <p:nvPr/>
        </p:nvSpPr>
        <p:spPr bwMode="auto">
          <a:xfrm>
            <a:off x="179388" y="4679950"/>
            <a:ext cx="5653087" cy="360363"/>
          </a:xfrm>
          <a:prstGeom prst="rect">
            <a:avLst/>
          </a:prstGeom>
          <a:noFill/>
          <a:ln w="4752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2420938"/>
            <a:ext cx="6983413" cy="441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78" name="Rectangle 2"/>
          <p:cNvSpPr>
            <a:spLocks noChangeArrowheads="1"/>
          </p:cNvSpPr>
          <p:nvPr/>
        </p:nvSpPr>
        <p:spPr bwMode="auto">
          <a:xfrm>
            <a:off x="1692275" y="1844675"/>
            <a:ext cx="6119813" cy="520700"/>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Variation in choice of therapy by nonclinical factors,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after adjustment for clinical factors</a:t>
            </a:r>
          </a:p>
        </p:txBody>
      </p:sp>
      <p:sp>
        <p:nvSpPr>
          <p:cNvPr id="24579" name="Rectangle 3"/>
          <p:cNvSpPr>
            <a:spLocks noChangeArrowheads="1"/>
          </p:cNvSpPr>
          <p:nvPr/>
        </p:nvSpPr>
        <p:spPr bwMode="auto">
          <a:xfrm>
            <a:off x="5946775" y="6611938"/>
            <a:ext cx="319722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Nathan et al, Ann Surg Oncol. 2013 Feb;20(2):448-56</a:t>
            </a:r>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23813"/>
            <a:ext cx="6134100" cy="153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688" y="1517650"/>
            <a:ext cx="5699125" cy="486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2" name="Text Box 2"/>
          <p:cNvSpPr txBox="1">
            <a:spLocks noChangeArrowheads="1"/>
          </p:cNvSpPr>
          <p:nvPr/>
        </p:nvSpPr>
        <p:spPr bwMode="auto">
          <a:xfrm>
            <a:off x="3960813" y="6611938"/>
            <a:ext cx="5183187"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Haynes RB, et al. BMJ 2002; 324: 1350</a:t>
            </a:r>
          </a:p>
        </p:txBody>
      </p:sp>
      <p:sp>
        <p:nvSpPr>
          <p:cNvPr id="25603" name="Text Box 3"/>
          <p:cNvSpPr txBox="1">
            <a:spLocks noChangeArrowheads="1"/>
          </p:cNvSpPr>
          <p:nvPr/>
        </p:nvSpPr>
        <p:spPr bwMode="auto">
          <a:xfrm>
            <a:off x="406400" y="3462338"/>
            <a:ext cx="2008188"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t>An updated model </a:t>
            </a:r>
          </a:p>
          <a:p>
            <a:pPr algn="ctr">
              <a:buClrTx/>
              <a:buFontTx/>
              <a:buNone/>
            </a:pPr>
            <a:r>
              <a:rPr lang="it-IT" sz="1600" b="1"/>
              <a:t>for EBM</a:t>
            </a:r>
          </a:p>
          <a:p>
            <a:pPr algn="ctr">
              <a:buClrTx/>
              <a:buFontTx/>
              <a:buNone/>
            </a:pPr>
            <a:r>
              <a:rPr lang="it-IT" sz="1600" b="1"/>
              <a:t>clinical decisions</a:t>
            </a:r>
          </a:p>
        </p:txBody>
      </p:sp>
      <p:sp>
        <p:nvSpPr>
          <p:cNvPr id="25604" name="Text Box 4"/>
          <p:cNvSpPr txBox="1">
            <a:spLocks noChangeArrowheads="1"/>
          </p:cNvSpPr>
          <p:nvPr/>
        </p:nvSpPr>
        <p:spPr bwMode="auto">
          <a:xfrm>
            <a:off x="5905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3200" b="1">
                <a:solidFill>
                  <a:srgbClr val="0070C0"/>
                </a:solidFill>
                <a:latin typeface="Calibri" charset="0"/>
              </a:rPr>
              <a:t>Limits of a specific therapy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3960813" y="6611938"/>
            <a:ext cx="5183187"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Flather M, et al. Clin Trials 2006; 3: 508-512</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225" y="2492375"/>
            <a:ext cx="6338888" cy="3889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7" name="Text Box 3"/>
          <p:cNvSpPr txBox="1">
            <a:spLocks noChangeArrowheads="1"/>
          </p:cNvSpPr>
          <p:nvPr/>
        </p:nvSpPr>
        <p:spPr bwMode="auto">
          <a:xfrm>
            <a:off x="1136650" y="1763713"/>
            <a:ext cx="7035800" cy="58102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a:t>RCT are not useful to measure the effectiveness </a:t>
            </a:r>
          </a:p>
          <a:p>
            <a:pPr algn="ctr">
              <a:buClrTx/>
              <a:buFontTx/>
              <a:buNone/>
            </a:pPr>
            <a:r>
              <a:rPr lang="it-IT" sz="1600"/>
              <a:t>of complex – multifaceted therapies like organ transplantation</a:t>
            </a:r>
          </a:p>
        </p:txBody>
      </p:sp>
      <p:sp>
        <p:nvSpPr>
          <p:cNvPr id="26628" name="Rectangle 4"/>
          <p:cNvSpPr>
            <a:spLocks noChangeArrowheads="1"/>
          </p:cNvSpPr>
          <p:nvPr/>
        </p:nvSpPr>
        <p:spPr bwMode="auto">
          <a:xfrm>
            <a:off x="0" y="17145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6629" name="Text Box 5"/>
          <p:cNvSpPr txBox="1">
            <a:spLocks noChangeArrowheads="1"/>
          </p:cNvSpPr>
          <p:nvPr/>
        </p:nvSpPr>
        <p:spPr bwMode="auto">
          <a:xfrm>
            <a:off x="5905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3200" b="1">
                <a:solidFill>
                  <a:srgbClr val="0070C0"/>
                </a:solidFill>
                <a:latin typeface="Calibri" charset="0"/>
              </a:rPr>
              <a:t>Research evidence &amp; </a:t>
            </a:r>
          </a:p>
          <a:p>
            <a:pPr algn="ctr">
              <a:buClrTx/>
              <a:buFontTx/>
              <a:buNone/>
            </a:pPr>
            <a:r>
              <a:rPr lang="it-IT" sz="3200" b="1">
                <a:solidFill>
                  <a:srgbClr val="0070C0"/>
                </a:solidFill>
                <a:latin typeface="Calibri" charset="0"/>
              </a:rPr>
              <a:t>treatment decision for HCC patients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graphicFrame>
        <p:nvGraphicFramePr>
          <p:cNvPr id="30721" name="Object 1"/>
          <p:cNvGraphicFramePr>
            <a:graphicFrameLocks noChangeAspect="1"/>
          </p:cNvGraphicFramePr>
          <p:nvPr/>
        </p:nvGraphicFramePr>
        <p:xfrm>
          <a:off x="-36513" y="3492500"/>
          <a:ext cx="5040313" cy="3311525"/>
        </p:xfrm>
        <a:graphic>
          <a:graphicData uri="http://schemas.openxmlformats.org/presentationml/2006/ole">
            <mc:AlternateContent xmlns:mc="http://schemas.openxmlformats.org/markup-compatibility/2006">
              <mc:Choice xmlns:v="urn:schemas-microsoft-com:vml" Requires="v">
                <p:oleObj spid="_x0000_s30736" r:id="rId4" imgW="4572000" imgH="3429000" progId="">
                  <p:embed/>
                </p:oleObj>
              </mc:Choice>
              <mc:Fallback>
                <p:oleObj r:id="rId4" imgW="4572000" imgH="342900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3492500"/>
                        <a:ext cx="5040313" cy="33115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0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988"/>
            <a:ext cx="9144000" cy="11525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19175"/>
            <a:ext cx="9144000"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Text Box 4"/>
          <p:cNvSpPr txBox="1">
            <a:spLocks noChangeArrowheads="1"/>
          </p:cNvSpPr>
          <p:nvPr/>
        </p:nvSpPr>
        <p:spPr bwMode="auto">
          <a:xfrm>
            <a:off x="255588" y="1052513"/>
            <a:ext cx="38735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FFFF"/>
                </a:solidFill>
              </a:rPr>
              <a:t>Turin 18 October 2012   AISF-SITO</a:t>
            </a:r>
          </a:p>
        </p:txBody>
      </p:sp>
      <p:sp>
        <p:nvSpPr>
          <p:cNvPr id="30725" name="Text Box 5"/>
          <p:cNvSpPr txBox="1">
            <a:spLocks noChangeArrowheads="1"/>
          </p:cNvSpPr>
          <p:nvPr/>
        </p:nvSpPr>
        <p:spPr bwMode="auto">
          <a:xfrm>
            <a:off x="144463" y="1584325"/>
            <a:ext cx="4959350" cy="103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200" b="1">
                <a:solidFill>
                  <a:srgbClr val="566E38"/>
                </a:solidFill>
                <a:latin typeface="Arial Narrow" charset="0"/>
              </a:rPr>
              <a:t>STATEMENT 1. BEST UTILITY INDICATOR (ENDPOINT)</a:t>
            </a:r>
          </a:p>
          <a:p>
            <a:pPr>
              <a:buClrTx/>
              <a:buFontTx/>
              <a:buNone/>
            </a:pPr>
            <a:r>
              <a:rPr lang="it-IT" b="1">
                <a:latin typeface="Arial Narrow" charset="0"/>
              </a:rPr>
              <a:t>		</a:t>
            </a:r>
          </a:p>
        </p:txBody>
      </p:sp>
      <p:sp>
        <p:nvSpPr>
          <p:cNvPr id="30726" name="Text Box 6"/>
          <p:cNvSpPr txBox="1">
            <a:spLocks noChangeArrowheads="1"/>
          </p:cNvSpPr>
          <p:nvPr/>
        </p:nvSpPr>
        <p:spPr bwMode="auto">
          <a:xfrm>
            <a:off x="144463" y="2482850"/>
            <a:ext cx="8783637" cy="10699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nSpc>
                <a:spcPts val="2563"/>
              </a:lnSpc>
              <a:spcAft>
                <a:spcPts val="3000"/>
              </a:spcAft>
              <a:buClrTx/>
              <a:buFontTx/>
              <a:buNone/>
            </a:pPr>
            <a:r>
              <a:rPr lang="en-GB" sz="2000" b="1">
                <a:solidFill>
                  <a:srgbClr val="3F741B"/>
                </a:solidFill>
                <a:latin typeface="Arial Narrow" charset="0"/>
              </a:rPr>
              <a:t>Five year ITT patient survival has to be preferred to absolute survival for all ESLD patients with or without HCC, since ITT analysis is able to capture the entire therapeutic process that includes liver transplantation </a:t>
            </a:r>
            <a:r>
              <a:rPr lang="en-US" sz="2000" b="1">
                <a:solidFill>
                  <a:srgbClr val="3F741B"/>
                </a:solidFill>
                <a:latin typeface="Arial Narrow" charset="0"/>
              </a:rPr>
              <a:t>(E2 R1)</a:t>
            </a:r>
          </a:p>
        </p:txBody>
      </p:sp>
      <p:sp>
        <p:nvSpPr>
          <p:cNvPr id="30727" name="Text Box 7"/>
          <p:cNvSpPr txBox="1">
            <a:spLocks noChangeArrowheads="1"/>
          </p:cNvSpPr>
          <p:nvPr/>
        </p:nvSpPr>
        <p:spPr bwMode="auto">
          <a:xfrm>
            <a:off x="4787900" y="4508500"/>
            <a:ext cx="438785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THE STRICTER THE SELECTION CRITERIA</a:t>
            </a:r>
          </a:p>
          <a:p>
            <a:pPr>
              <a:buClrTx/>
              <a:buFontTx/>
              <a:buNone/>
            </a:pPr>
            <a:r>
              <a:rPr lang="it-IT" sz="1600" b="1"/>
              <a:t>THE HIGHER THE WAITING LIST DROPOUT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30727"/>
                                        </p:tgtEl>
                                        <p:attrNameLst>
                                          <p:attrName>style.visibility</p:attrName>
                                        </p:attrNameLst>
                                      </p:cBhvr>
                                      <p:to>
                                        <p:strVal val="visible"/>
                                      </p:to>
                                    </p:set>
                                    <p:animEffect transition="in" filter="dissolve">
                                      <p:cBhvr additive="repl">
                                        <p:cTn id="7"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720725" y="2452688"/>
            <a:ext cx="8135938" cy="74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nSpc>
                <a:spcPts val="2563"/>
              </a:lnSpc>
              <a:buClrTx/>
              <a:buFontTx/>
              <a:buNone/>
            </a:pPr>
            <a:r>
              <a:rPr lang="en-GB" sz="2000" b="1">
                <a:solidFill>
                  <a:srgbClr val="566E38"/>
                </a:solidFill>
                <a:latin typeface="Arial Narrow" charset="0"/>
              </a:rPr>
              <a:t>5-year transplant benefit is the best indicator available to maximize the life saving efficiency of procured livers (E2, R2).</a:t>
            </a:r>
          </a:p>
        </p:txBody>
      </p:sp>
      <p:sp>
        <p:nvSpPr>
          <p:cNvPr id="31746" name="Text Box 2"/>
          <p:cNvSpPr txBox="1">
            <a:spLocks noChangeArrowheads="1"/>
          </p:cNvSpPr>
          <p:nvPr/>
        </p:nvSpPr>
        <p:spPr bwMode="auto">
          <a:xfrm>
            <a:off x="30163" y="1655763"/>
            <a:ext cx="4470400"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1175" algn="l"/>
                <a:tab pos="9850438" algn="l"/>
                <a:tab pos="10321925" algn="l"/>
                <a:tab pos="10779125" algn="l"/>
                <a:tab pos="10779125" algn="l"/>
                <a:tab pos="10780713" algn="l"/>
              </a:tabLst>
              <a:defRPr>
                <a:solidFill>
                  <a:srgbClr val="000000"/>
                </a:solidFill>
                <a:latin typeface="Arial" charset="0"/>
                <a:ea typeface="ＭＳ Ｐゴシック" charset="0"/>
                <a:cs typeface="Arial" charset="0"/>
              </a:defRPr>
            </a:lvl9pPr>
          </a:lstStyle>
          <a:p>
            <a:pPr>
              <a:buClrTx/>
              <a:buFontTx/>
              <a:buNone/>
            </a:pPr>
            <a:r>
              <a:rPr lang="en-GB" sz="2200" b="1">
                <a:solidFill>
                  <a:srgbClr val="566E38"/>
                </a:solidFill>
                <a:latin typeface="Arial Narrow" charset="0"/>
              </a:rPr>
              <a:t>STATEMENT 7a.</a:t>
            </a:r>
            <a:r>
              <a:rPr lang="en-GB" sz="2200" b="1">
                <a:latin typeface="Arial Narrow" charset="0"/>
              </a:rPr>
              <a:t>	</a:t>
            </a:r>
            <a:r>
              <a:rPr lang="en-GB" sz="2200" b="1">
                <a:solidFill>
                  <a:srgbClr val="566E38"/>
                </a:solidFill>
                <a:latin typeface="Arial Narrow" charset="0"/>
              </a:rPr>
              <a:t> </a:t>
            </a:r>
          </a:p>
          <a:p>
            <a:pPr>
              <a:buClrTx/>
              <a:buFontTx/>
              <a:buNone/>
            </a:pPr>
            <a:r>
              <a:rPr lang="en-GB" sz="2200" b="1">
                <a:solidFill>
                  <a:srgbClr val="566E38"/>
                </a:solidFill>
                <a:latin typeface="Arial Narrow" charset="0"/>
              </a:rPr>
              <a:t>Benefit as indicator (ENDPOINT)</a:t>
            </a:r>
          </a:p>
          <a:p>
            <a:pPr>
              <a:buClrTx/>
              <a:buFontTx/>
              <a:buNone/>
            </a:pPr>
            <a:r>
              <a:rPr lang="en-GB" sz="2200" b="1">
                <a:latin typeface="Arial Narrow" charset="0"/>
              </a:rPr>
              <a:t>	</a:t>
            </a:r>
            <a:r>
              <a:rPr lang="it-IT" sz="2200" b="1">
                <a:latin typeface="Arial Narrow" charset="0"/>
              </a:rPr>
              <a:t> 		 </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1525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9175"/>
            <a:ext cx="9144000"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9" name="Text Box 5"/>
          <p:cNvSpPr txBox="1">
            <a:spLocks noChangeArrowheads="1"/>
          </p:cNvSpPr>
          <p:nvPr/>
        </p:nvSpPr>
        <p:spPr bwMode="auto">
          <a:xfrm>
            <a:off x="255588" y="1052513"/>
            <a:ext cx="38735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FFFF"/>
                </a:solidFill>
              </a:rPr>
              <a:t>Turin 18 October 2012   AISF-SITO</a:t>
            </a:r>
          </a:p>
        </p:txBody>
      </p:sp>
      <p:pic>
        <p:nvPicPr>
          <p:cNvPr id="31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284663"/>
            <a:ext cx="4103688" cy="2232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51" name="Rectangle 7"/>
          <p:cNvSpPr>
            <a:spLocks noChangeArrowheads="1"/>
          </p:cNvSpPr>
          <p:nvPr/>
        </p:nvSpPr>
        <p:spPr bwMode="auto">
          <a:xfrm>
            <a:off x="1403350" y="6575425"/>
            <a:ext cx="2579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Merion RM, et al. Transpl Int 2011; 25: 965</a:t>
            </a:r>
          </a:p>
        </p:txBody>
      </p:sp>
      <p:sp>
        <p:nvSpPr>
          <p:cNvPr id="31752" name="Rectangle 8"/>
          <p:cNvSpPr>
            <a:spLocks noChangeArrowheads="1"/>
          </p:cNvSpPr>
          <p:nvPr/>
        </p:nvSpPr>
        <p:spPr bwMode="auto">
          <a:xfrm>
            <a:off x="5430838" y="6575425"/>
            <a:ext cx="2836862"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Merion RM, et al. Am J Transpl Int 2005; 5: 307</a:t>
            </a:r>
          </a:p>
        </p:txBody>
      </p:sp>
      <p:pic>
        <p:nvPicPr>
          <p:cNvPr id="317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5513" y="4122738"/>
            <a:ext cx="3832225" cy="2284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3014663"/>
            <a:ext cx="1738312" cy="165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55" name="Text Box 11"/>
          <p:cNvSpPr txBox="1">
            <a:spLocks noChangeArrowheads="1"/>
          </p:cNvSpPr>
          <p:nvPr/>
        </p:nvSpPr>
        <p:spPr bwMode="auto">
          <a:xfrm>
            <a:off x="3203575" y="4581525"/>
            <a:ext cx="20193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b="1"/>
              <a:t>UTILITY</a:t>
            </a:r>
          </a:p>
        </p:txBody>
      </p:sp>
      <p:sp>
        <p:nvSpPr>
          <p:cNvPr id="31756" name="Text Box 12"/>
          <p:cNvSpPr txBox="1">
            <a:spLocks noChangeArrowheads="1"/>
          </p:cNvSpPr>
          <p:nvPr/>
        </p:nvSpPr>
        <p:spPr bwMode="auto">
          <a:xfrm>
            <a:off x="3340100" y="5589588"/>
            <a:ext cx="16637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b="1"/>
              <a:t>URGENCY</a:t>
            </a:r>
          </a:p>
        </p:txBody>
      </p:sp>
      <p:sp>
        <p:nvSpPr>
          <p:cNvPr id="31757" name="Text Box 13"/>
          <p:cNvSpPr txBox="1">
            <a:spLocks noChangeArrowheads="1"/>
          </p:cNvSpPr>
          <p:nvPr/>
        </p:nvSpPr>
        <p:spPr bwMode="auto">
          <a:xfrm>
            <a:off x="3412927" y="5168999"/>
            <a:ext cx="1735137"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b="1" dirty="0">
                <a:solidFill>
                  <a:schemeClr val="bg1"/>
                </a:solidFill>
              </a:rPr>
              <a:t>BENEFIT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31746"/>
                                        </p:tgtEl>
                                        <p:attrNameLst>
                                          <p:attrName>style.visibility</p:attrName>
                                        </p:attrNameLst>
                                      </p:cBhvr>
                                      <p:to>
                                        <p:strVal val="visible"/>
                                      </p:to>
                                    </p:set>
                                    <p:animEffect transition="in" filter="dissolve">
                                      <p:cBhvr additive="repl">
                                        <p:cTn id="7" dur="500"/>
                                        <p:tgtEl>
                                          <p:spTgt spid="31746"/>
                                        </p:tgtEl>
                                      </p:cBhvr>
                                    </p:animEffect>
                                  </p:childTnLst>
                                </p:cTn>
                              </p:par>
                              <p:par>
                                <p:cTn id="8" presetID="9" presetClass="entr" fill="hold" nodeType="withEffect">
                                  <p:stCondLst>
                                    <p:cond delay="0"/>
                                  </p:stCondLst>
                                  <p:childTnLst>
                                    <p:set>
                                      <p:cBhvr additive="repl">
                                        <p:cTn id="9" dur="1" fill="hold">
                                          <p:stCondLst>
                                            <p:cond delay="0"/>
                                          </p:stCondLst>
                                        </p:cTn>
                                        <p:tgtEl>
                                          <p:spTgt spid="31745"/>
                                        </p:tgtEl>
                                        <p:attrNameLst>
                                          <p:attrName>style.visibility</p:attrName>
                                        </p:attrNameLst>
                                      </p:cBhvr>
                                      <p:to>
                                        <p:strVal val="visible"/>
                                      </p:to>
                                    </p:set>
                                    <p:animEffect transition="in" filter="dissolve">
                                      <p:cBhvr additive="repl">
                                        <p:cTn id="10" dur="500"/>
                                        <p:tgtEl>
                                          <p:spTgt spid="31745"/>
                                        </p:tgtEl>
                                      </p:cBhvr>
                                    </p:animEffect>
                                  </p:childTnLst>
                                </p:cTn>
                              </p:par>
                              <p:par>
                                <p:cTn id="11" presetID="9" presetClass="entr" fill="hold" nodeType="withEffect">
                                  <p:stCondLst>
                                    <p:cond delay="0"/>
                                  </p:stCondLst>
                                  <p:childTnLst>
                                    <p:set>
                                      <p:cBhvr additive="repl">
                                        <p:cTn id="12" dur="1" fill="hold">
                                          <p:stCondLst>
                                            <p:cond delay="0"/>
                                          </p:stCondLst>
                                        </p:cTn>
                                        <p:tgtEl>
                                          <p:spTgt spid="31750"/>
                                        </p:tgtEl>
                                        <p:attrNameLst>
                                          <p:attrName>style.visibility</p:attrName>
                                        </p:attrNameLst>
                                      </p:cBhvr>
                                      <p:to>
                                        <p:strVal val="visible"/>
                                      </p:to>
                                    </p:set>
                                    <p:animEffect transition="in" filter="dissolve">
                                      <p:cBhvr additive="repl">
                                        <p:cTn id="13" dur="500"/>
                                        <p:tgtEl>
                                          <p:spTgt spid="317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additive="repl">
                                        <p:cTn id="17" dur="1" fill="hold">
                                          <p:stCondLst>
                                            <p:cond delay="0"/>
                                          </p:stCondLst>
                                        </p:cTn>
                                        <p:tgtEl>
                                          <p:spTgt spid="31757"/>
                                        </p:tgtEl>
                                        <p:attrNameLst>
                                          <p:attrName>style.visibility</p:attrName>
                                        </p:attrNameLst>
                                      </p:cBhvr>
                                      <p:to>
                                        <p:strVal val="visible"/>
                                      </p:to>
                                    </p:set>
                                    <p:animEffect transition="in" filter="blinds(horizontal)">
                                      <p:cBhvr additive="repl">
                                        <p:cTn id="18" dur="500"/>
                                        <p:tgtEl>
                                          <p:spTgt spid="3175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fill="hold" nodeType="clickEffect">
                                  <p:stCondLst>
                                    <p:cond delay="0"/>
                                  </p:stCondLst>
                                  <p:childTnLst>
                                    <p:set>
                                      <p:cBhvr additive="repl">
                                        <p:cTn id="22" dur="1" fill="hold">
                                          <p:stCondLst>
                                            <p:cond delay="0"/>
                                          </p:stCondLst>
                                        </p:cTn>
                                        <p:tgtEl>
                                          <p:spTgt spid="31755"/>
                                        </p:tgtEl>
                                        <p:attrNameLst>
                                          <p:attrName>style.visibility</p:attrName>
                                        </p:attrNameLst>
                                      </p:cBhvr>
                                      <p:to>
                                        <p:strVal val="visible"/>
                                      </p:to>
                                    </p:set>
                                    <p:animEffect transition="in" filter="dissolve">
                                      <p:cBhvr additive="repl">
                                        <p:cTn id="23" dur="500"/>
                                        <p:tgtEl>
                                          <p:spTgt spid="31755"/>
                                        </p:tgtEl>
                                      </p:cBhvr>
                                    </p:animEffect>
                                  </p:childTnLst>
                                </p:cTn>
                              </p:par>
                              <p:par>
                                <p:cTn id="24" presetID="9" presetClass="entr" fill="hold" nodeType="withEffect">
                                  <p:stCondLst>
                                    <p:cond delay="0"/>
                                  </p:stCondLst>
                                  <p:childTnLst>
                                    <p:set>
                                      <p:cBhvr additive="repl">
                                        <p:cTn id="25" dur="1" fill="hold">
                                          <p:stCondLst>
                                            <p:cond delay="0"/>
                                          </p:stCondLst>
                                        </p:cTn>
                                        <p:tgtEl>
                                          <p:spTgt spid="31756"/>
                                        </p:tgtEl>
                                        <p:attrNameLst>
                                          <p:attrName>style.visibility</p:attrName>
                                        </p:attrNameLst>
                                      </p:cBhvr>
                                      <p:to>
                                        <p:strVal val="visible"/>
                                      </p:to>
                                    </p:set>
                                    <p:animEffect transition="in" filter="dissolve">
                                      <p:cBhvr additive="repl">
                                        <p:cTn id="26" dur="500"/>
                                        <p:tgtEl>
                                          <p:spTgt spid="3175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fill="hold" nodeType="clickEffect">
                                  <p:stCondLst>
                                    <p:cond delay="0"/>
                                  </p:stCondLst>
                                  <p:childTnLst>
                                    <p:set>
                                      <p:cBhvr additive="repl">
                                        <p:cTn id="30" dur="1" fill="hold">
                                          <p:stCondLst>
                                            <p:cond delay="0"/>
                                          </p:stCondLst>
                                        </p:cTn>
                                        <p:tgtEl>
                                          <p:spTgt spid="31757"/>
                                        </p:tgtEl>
                                        <p:attrNameLst>
                                          <p:attrName>style.visibility</p:attrName>
                                        </p:attrNameLst>
                                      </p:cBhvr>
                                      <p:to>
                                        <p:strVal val="visible"/>
                                      </p:to>
                                    </p:set>
                                    <p:animEffect transition="in" filter="dissolve">
                                      <p:cBhvr additive="repl">
                                        <p:cTn id="31" dur="500"/>
                                        <p:tgtEl>
                                          <p:spTgt spid="31757"/>
                                        </p:tgtEl>
                                      </p:cBhvr>
                                    </p:animEffect>
                                  </p:childTnLst>
                                </p:cTn>
                              </p:par>
                              <p:par>
                                <p:cTn id="32" presetID="9" presetClass="entr" fill="hold" nodeType="withEffect">
                                  <p:stCondLst>
                                    <p:cond delay="0"/>
                                  </p:stCondLst>
                                  <p:childTnLst>
                                    <p:set>
                                      <p:cBhvr additive="repl">
                                        <p:cTn id="33" dur="1" fill="hold">
                                          <p:stCondLst>
                                            <p:cond delay="0"/>
                                          </p:stCondLst>
                                        </p:cTn>
                                        <p:tgtEl>
                                          <p:spTgt spid="31754"/>
                                        </p:tgtEl>
                                        <p:attrNameLst>
                                          <p:attrName>style.visibility</p:attrName>
                                        </p:attrNameLst>
                                      </p:cBhvr>
                                      <p:to>
                                        <p:strVal val="visible"/>
                                      </p:to>
                                    </p:set>
                                    <p:animEffect transition="in" filter="dissolve">
                                      <p:cBhvr additive="repl">
                                        <p:cTn id="34" dur="5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480175" y="6615113"/>
            <a:ext cx="2652713"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spcBef>
                <a:spcPts val="1200"/>
              </a:spcBef>
              <a:spcAft>
                <a:spcPts val="1000"/>
              </a:spcAft>
              <a:buClrTx/>
              <a:buFontTx/>
              <a:buNone/>
            </a:pPr>
            <a:r>
              <a:rPr lang="it-IT" sz="1000"/>
              <a:t>Cillo et al, Dig Liv Dis 2010 Sep;42(9):642-9</a:t>
            </a:r>
          </a:p>
        </p:txBody>
      </p:sp>
      <p:sp>
        <p:nvSpPr>
          <p:cNvPr id="37890" name="Text Box 2"/>
          <p:cNvSpPr txBox="1">
            <a:spLocks noChangeArrowheads="1"/>
          </p:cNvSpPr>
          <p:nvPr/>
        </p:nvSpPr>
        <p:spPr bwMode="auto">
          <a:xfrm>
            <a:off x="287338" y="2663825"/>
            <a:ext cx="5256212" cy="367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0002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9pPr>
          </a:lstStyle>
          <a:p>
            <a:pPr>
              <a:buClrTx/>
              <a:buFontTx/>
              <a:buNone/>
            </a:pPr>
            <a:r>
              <a:rPr lang="it-IT" sz="1400"/>
              <a:t>Markov-model </a:t>
            </a:r>
          </a:p>
          <a:p>
            <a:pPr>
              <a:buClrTx/>
              <a:buFontTx/>
              <a:buNone/>
            </a:pPr>
            <a:endParaRPr lang="it-IT" sz="1400"/>
          </a:p>
          <a:p>
            <a:pPr>
              <a:buClrTx/>
              <a:buFontTx/>
              <a:buNone/>
            </a:pPr>
            <a:r>
              <a:rPr lang="it-IT" sz="1400"/>
              <a:t>135 aggressively-treated HCC patients</a:t>
            </a:r>
          </a:p>
          <a:p>
            <a:pPr>
              <a:buClrTx/>
              <a:buFontTx/>
              <a:buNone/>
            </a:pPr>
            <a:r>
              <a:rPr lang="it-IT" sz="1400"/>
              <a:t>52% Milan-out</a:t>
            </a:r>
          </a:p>
          <a:p>
            <a:pPr>
              <a:buClrTx/>
              <a:buFontTx/>
              <a:buNone/>
            </a:pPr>
            <a:endParaRPr lang="it-IT" sz="1400"/>
          </a:p>
          <a:p>
            <a:pPr>
              <a:buClrTx/>
              <a:buFontTx/>
              <a:buNone/>
            </a:pPr>
            <a:endParaRPr lang="it-IT" sz="1400"/>
          </a:p>
          <a:p>
            <a:pPr>
              <a:buClrTx/>
              <a:buFontTx/>
              <a:buNone/>
            </a:pPr>
            <a:r>
              <a:rPr lang="it-IT" sz="1400" b="1"/>
              <a:t>At long term analysis:</a:t>
            </a:r>
          </a:p>
          <a:p>
            <a:pPr>
              <a:buClrTx/>
              <a:buFontTx/>
              <a:buNone/>
            </a:pPr>
            <a:endParaRPr lang="it-IT" sz="1400" b="1"/>
          </a:p>
          <a:p>
            <a:pPr>
              <a:buClrTx/>
              <a:buFontTx/>
              <a:buNone/>
            </a:pPr>
            <a:r>
              <a:rPr lang="it-IT" sz="1400" b="1"/>
              <a:t>Survival benefit of LT vs alternative therapies </a:t>
            </a:r>
          </a:p>
          <a:p>
            <a:pPr>
              <a:buClrTx/>
              <a:buFontTx/>
              <a:buNone/>
            </a:pPr>
            <a:r>
              <a:rPr lang="it-IT" sz="1400" b="1"/>
              <a:t>was 6.115 years</a:t>
            </a:r>
            <a:r>
              <a:rPr lang="it-IT" sz="1400"/>
              <a:t> </a:t>
            </a:r>
          </a:p>
          <a:p>
            <a:pPr>
              <a:buClrTx/>
              <a:buFontTx/>
              <a:buNone/>
            </a:pPr>
            <a:endParaRPr lang="it-IT" sz="1400"/>
          </a:p>
          <a:p>
            <a:pPr>
              <a:buClrTx/>
              <a:buFontTx/>
              <a:buNone/>
            </a:pPr>
            <a:endParaRPr lang="it-IT" sz="1400"/>
          </a:p>
          <a:p>
            <a:pPr>
              <a:buClrTx/>
              <a:buFontTx/>
              <a:buNone/>
            </a:pPr>
            <a:r>
              <a:rPr lang="it-IT" sz="1400"/>
              <a:t>Main determinants of benefit were:</a:t>
            </a:r>
          </a:p>
          <a:p>
            <a:pPr marL="207963">
              <a:buFont typeface="Wingdings" charset="0"/>
              <a:buChar char=""/>
            </a:pPr>
            <a:r>
              <a:rPr lang="it-IT" sz="1400"/>
              <a:t>5-year survival prospects after alternative therapies</a:t>
            </a:r>
          </a:p>
          <a:p>
            <a:pPr marL="207963">
              <a:buFont typeface="Wingdings" charset="0"/>
              <a:buChar char=""/>
            </a:pPr>
            <a:r>
              <a:rPr lang="it-IT" sz="1400"/>
              <a:t>patient’s age</a:t>
            </a:r>
          </a:p>
        </p:txBody>
      </p:sp>
      <p:sp>
        <p:nvSpPr>
          <p:cNvPr id="37891" name="Text Box 3"/>
          <p:cNvSpPr txBox="1">
            <a:spLocks noChangeArrowheads="1"/>
          </p:cNvSpPr>
          <p:nvPr/>
        </p:nvSpPr>
        <p:spPr bwMode="auto">
          <a:xfrm>
            <a:off x="647700" y="2000250"/>
            <a:ext cx="8135938"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400" b="1"/>
              <a:t>To evaluate survival benefit of LT over alternative therapies in HCC patients</a:t>
            </a: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4463"/>
            <a:ext cx="6227763" cy="151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213" y="2447925"/>
            <a:ext cx="3203575" cy="392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4" name="Rectangle 6"/>
          <p:cNvSpPr>
            <a:spLocks noChangeArrowheads="1"/>
          </p:cNvSpPr>
          <p:nvPr/>
        </p:nvSpPr>
        <p:spPr bwMode="auto">
          <a:xfrm>
            <a:off x="576263" y="3486150"/>
            <a:ext cx="7704137" cy="1465263"/>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The  survival benefit of liver transplantation for HCC patients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 is strongly related to the patient’s age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and the effectiveness of available alternative therapies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360363"/>
            <a:ext cx="6119812"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2376488"/>
            <a:ext cx="8856662" cy="352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915" name="Rectangle 3"/>
          <p:cNvSpPr>
            <a:spLocks noChangeArrowheads="1"/>
          </p:cNvSpPr>
          <p:nvPr/>
        </p:nvSpPr>
        <p:spPr bwMode="auto">
          <a:xfrm>
            <a:off x="576263" y="3486150"/>
            <a:ext cx="7704137" cy="1554163"/>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Liver transplantation in patients with stage II HCC and Child A cirrhosis results in a low survival benefit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 and may not constitute optimal use of scarce liver donor organs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p:txBody>
      </p:sp>
      <p:sp>
        <p:nvSpPr>
          <p:cNvPr id="38916" name="Rectangle 4"/>
          <p:cNvSpPr>
            <a:spLocks noChangeArrowheads="1"/>
          </p:cNvSpPr>
          <p:nvPr/>
        </p:nvSpPr>
        <p:spPr bwMode="auto">
          <a:xfrm>
            <a:off x="144463" y="5184775"/>
            <a:ext cx="8783637" cy="576263"/>
          </a:xfrm>
          <a:prstGeom prst="rect">
            <a:avLst/>
          </a:prstGeom>
          <a:noFill/>
          <a:ln w="4752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8917" name="Text Box 5"/>
          <p:cNvSpPr txBox="1">
            <a:spLocks noChangeArrowheads="1"/>
          </p:cNvSpPr>
          <p:nvPr/>
        </p:nvSpPr>
        <p:spPr bwMode="auto">
          <a:xfrm>
            <a:off x="358775" y="6627813"/>
            <a:ext cx="8785225" cy="23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0" bIns="46800" anchor="b">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lnSpc>
                <a:spcPct val="90000"/>
              </a:lnSpc>
              <a:buClrTx/>
              <a:buFontTx/>
              <a:buNone/>
            </a:pPr>
            <a:r>
              <a:rPr lang="fr-FR" sz="1000"/>
              <a:t>Ioannou G, et al. American Journal of Transplantation 2012; 12: 706–717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indefinite" fill="hold">
                                          <p:stCondLst>
                                            <p:cond delay="0"/>
                                          </p:stCondLst>
                                        </p:cTn>
                                        <p:tgtEl>
                                          <p:spTgt spid="38915"/>
                                        </p:tgtEl>
                                        <p:attrNameLst>
                                          <p:attrName>style.visibility</p:attrName>
                                        </p:attrNameLst>
                                      </p:cBhvr>
                                      <p:to>
                                        <p:strVal val="visible"/>
                                      </p:to>
                                    </p:set>
                                    <p:animEffect transition="in" filter="fade">
                                      <p:cBhvr additive="repl">
                                        <p:cTn id="7"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516188"/>
            <a:ext cx="8604250"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476250"/>
            <a:ext cx="6526213" cy="64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39" name="Rectangle 3"/>
          <p:cNvSpPr>
            <a:spLocks noChangeArrowheads="1"/>
          </p:cNvSpPr>
          <p:nvPr/>
        </p:nvSpPr>
        <p:spPr bwMode="auto">
          <a:xfrm>
            <a:off x="468313" y="1643063"/>
            <a:ext cx="41036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b="1">
                <a:solidFill>
                  <a:srgbClr val="000000"/>
                </a:solidFill>
                <a:latin typeface="Times New Roman" charset="0"/>
              </a:rPr>
              <a:t>Fast track — Articles</a:t>
            </a:r>
          </a:p>
        </p:txBody>
      </p:sp>
      <p:sp>
        <p:nvSpPr>
          <p:cNvPr id="39940" name="Rectangle 4"/>
          <p:cNvSpPr>
            <a:spLocks noChangeArrowheads="1"/>
          </p:cNvSpPr>
          <p:nvPr/>
        </p:nvSpPr>
        <p:spPr bwMode="auto">
          <a:xfrm>
            <a:off x="2790825" y="6308725"/>
            <a:ext cx="610235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Times New Roman" charset="0"/>
              </a:rPr>
              <a:t>DOI:10.1016/S1470-2045(11)70144-9</a:t>
            </a:r>
          </a:p>
        </p:txBody>
      </p:sp>
      <p:sp>
        <p:nvSpPr>
          <p:cNvPr id="39941" name="Rectangle 5"/>
          <p:cNvSpPr>
            <a:spLocks noChangeArrowheads="1"/>
          </p:cNvSpPr>
          <p:nvPr/>
        </p:nvSpPr>
        <p:spPr bwMode="auto">
          <a:xfrm>
            <a:off x="666750" y="6237288"/>
            <a:ext cx="3316288"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Times New Roman" charset="0"/>
              </a:rPr>
              <a:t>www.thelancet.com/oncology</a:t>
            </a:r>
          </a:p>
        </p:txBody>
      </p:sp>
      <p:sp>
        <p:nvSpPr>
          <p:cNvPr id="39942" name="Text Box 6"/>
          <p:cNvSpPr txBox="1">
            <a:spLocks noChangeArrowheads="1"/>
          </p:cNvSpPr>
          <p:nvPr/>
        </p:nvSpPr>
        <p:spPr bwMode="auto">
          <a:xfrm>
            <a:off x="827088" y="5480050"/>
            <a:ext cx="287813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000" b="1">
                <a:latin typeface="Times New Roman" charset="0"/>
              </a:rPr>
              <a:t>Submitted April 19, 2011</a:t>
            </a:r>
          </a:p>
        </p:txBody>
      </p:sp>
      <p:sp>
        <p:nvSpPr>
          <p:cNvPr id="39943" name="Rectangle 7"/>
          <p:cNvSpPr>
            <a:spLocks noChangeArrowheads="1"/>
          </p:cNvSpPr>
          <p:nvPr/>
        </p:nvSpPr>
        <p:spPr bwMode="auto">
          <a:xfrm>
            <a:off x="4870450" y="5445125"/>
            <a:ext cx="357822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Times New Roman" charset="0"/>
              </a:rPr>
              <a:t>Published </a:t>
            </a:r>
            <a:r>
              <a:rPr lang="it-IT" sz="2000" b="1">
                <a:solidFill>
                  <a:srgbClr val="333399"/>
                </a:solidFill>
                <a:latin typeface="Times New Roman" charset="0"/>
              </a:rPr>
              <a:t>Online</a:t>
            </a:r>
            <a:r>
              <a:rPr lang="it-IT" sz="2000" b="1">
                <a:solidFill>
                  <a:srgbClr val="000000"/>
                </a:solidFill>
                <a:latin typeface="Times New Roman" charset="0"/>
              </a:rPr>
              <a:t> June 17, 2011</a:t>
            </a:r>
          </a:p>
        </p:txBody>
      </p:sp>
      <p:sp>
        <p:nvSpPr>
          <p:cNvPr id="39944" name="Line 8"/>
          <p:cNvSpPr>
            <a:spLocks noChangeShapeType="1"/>
          </p:cNvSpPr>
          <p:nvPr/>
        </p:nvSpPr>
        <p:spPr bwMode="auto">
          <a:xfrm>
            <a:off x="4067175" y="5661025"/>
            <a:ext cx="503238" cy="1588"/>
          </a:xfrm>
          <a:prstGeom prst="line">
            <a:avLst/>
          </a:prstGeom>
          <a:noFill/>
          <a:ln w="9360" cap="sq">
            <a:solidFill>
              <a:srgbClr val="000000"/>
            </a:solidFill>
            <a:miter lim="800000"/>
            <a:headEnd/>
            <a:tailEnd type="triangle" w="med" len="med"/>
          </a:ln>
          <a:effectLst>
            <a:outerShdw blurRad="63500" dist="153753" dir="2700000" algn="ctr" rotWithShape="0">
              <a:srgbClr val="808080"/>
            </a:outerShdw>
          </a:effectLst>
          <a:extLst>
            <a:ext uri="{909E8E84-426E-40DD-AFC4-6F175D3DCCD1}">
              <a14:hiddenFill xmlns:a14="http://schemas.microsoft.com/office/drawing/2010/main">
                <a:noFill/>
              </a14:hiddenFill>
            </a:ext>
          </a:extLst>
        </p:spPr>
        <p:txBody>
          <a:bodyPr/>
          <a:lstStyle/>
          <a:p>
            <a:endParaRPr lang="it-IT"/>
          </a:p>
        </p:txBody>
      </p:sp>
      <p:sp>
        <p:nvSpPr>
          <p:cNvPr id="39945" name="Rectangle 9"/>
          <p:cNvSpPr>
            <a:spLocks noChangeArrowheads="1"/>
          </p:cNvSpPr>
          <p:nvPr/>
        </p:nvSpPr>
        <p:spPr bwMode="auto">
          <a:xfrm>
            <a:off x="0" y="170973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9946" name="Rectangle 10"/>
          <p:cNvSpPr>
            <a:spLocks noChangeArrowheads="1"/>
          </p:cNvSpPr>
          <p:nvPr/>
        </p:nvSpPr>
        <p:spPr bwMode="auto">
          <a:xfrm>
            <a:off x="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aphicFrame>
        <p:nvGraphicFramePr>
          <p:cNvPr id="39947" name="Object 1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9955" r:id="rId6" imgW="4572000" imgH="3429000" progId="">
                  <p:embed/>
                </p:oleObj>
              </mc:Choice>
              <mc:Fallback>
                <p:oleObj r:id="rId6" imgW="4572000" imgH="3429000" progId="">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39947"/>
                                        </p:tgtEl>
                                      </p:cBhvr>
                                    </p:animEffect>
                                    <p:set>
                                      <p:cBhvr additive="repl">
                                        <p:cTn id="7" dur="1" fill="hold">
                                          <p:stCondLst>
                                            <p:cond delay="499"/>
                                          </p:stCondLst>
                                        </p:cTn>
                                        <p:tgtEl>
                                          <p:spTgt spid="399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1944688"/>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3325"/>
            <a:ext cx="4452938" cy="3833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33650"/>
            <a:ext cx="450056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457950"/>
            <a:ext cx="3527425"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6434138"/>
            <a:ext cx="3527425"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6" name="Text Box 6"/>
          <p:cNvSpPr txBox="1">
            <a:spLocks noChangeArrowheads="1"/>
          </p:cNvSpPr>
          <p:nvPr/>
        </p:nvSpPr>
        <p:spPr bwMode="auto">
          <a:xfrm>
            <a:off x="1411288" y="2439988"/>
            <a:ext cx="17208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t>Unadjusted model</a:t>
            </a:r>
          </a:p>
        </p:txBody>
      </p:sp>
      <p:sp>
        <p:nvSpPr>
          <p:cNvPr id="40967" name="Text Box 7"/>
          <p:cNvSpPr txBox="1">
            <a:spLocks noChangeArrowheads="1"/>
          </p:cNvSpPr>
          <p:nvPr/>
        </p:nvSpPr>
        <p:spPr bwMode="auto">
          <a:xfrm>
            <a:off x="6408738" y="2447925"/>
            <a:ext cx="15144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t>Adjusted model</a:t>
            </a:r>
          </a:p>
        </p:txBody>
      </p:sp>
      <p:sp>
        <p:nvSpPr>
          <p:cNvPr id="40968" name="Text Box 8"/>
          <p:cNvSpPr txBox="1">
            <a:spLocks noChangeArrowheads="1"/>
          </p:cNvSpPr>
          <p:nvPr/>
        </p:nvSpPr>
        <p:spPr bwMode="auto">
          <a:xfrm>
            <a:off x="828675" y="5281613"/>
            <a:ext cx="5683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0000"/>
                </a:solidFill>
                <a:latin typeface="Times New Roman" charset="0"/>
              </a:rPr>
              <a:t>11.2</a:t>
            </a:r>
          </a:p>
        </p:txBody>
      </p:sp>
      <p:sp>
        <p:nvSpPr>
          <p:cNvPr id="40969" name="Text Box 9"/>
          <p:cNvSpPr txBox="1">
            <a:spLocks noChangeArrowheads="1"/>
          </p:cNvSpPr>
          <p:nvPr/>
        </p:nvSpPr>
        <p:spPr bwMode="auto">
          <a:xfrm>
            <a:off x="1757363" y="4554538"/>
            <a:ext cx="5810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0000"/>
                </a:solidFill>
                <a:latin typeface="Times New Roman" charset="0"/>
              </a:rPr>
              <a:t>17.7</a:t>
            </a:r>
          </a:p>
        </p:txBody>
      </p:sp>
      <p:sp>
        <p:nvSpPr>
          <p:cNvPr id="40970" name="Text Box 10"/>
          <p:cNvSpPr txBox="1">
            <a:spLocks noChangeArrowheads="1"/>
          </p:cNvSpPr>
          <p:nvPr/>
        </p:nvSpPr>
        <p:spPr bwMode="auto">
          <a:xfrm>
            <a:off x="2628900" y="3770313"/>
            <a:ext cx="5810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0000"/>
                </a:solidFill>
                <a:latin typeface="Times New Roman" charset="0"/>
              </a:rPr>
              <a:t>24.9</a:t>
            </a:r>
          </a:p>
        </p:txBody>
      </p:sp>
      <p:sp>
        <p:nvSpPr>
          <p:cNvPr id="40971" name="Text Box 11"/>
          <p:cNvSpPr txBox="1">
            <a:spLocks noChangeArrowheads="1"/>
          </p:cNvSpPr>
          <p:nvPr/>
        </p:nvSpPr>
        <p:spPr bwMode="auto">
          <a:xfrm>
            <a:off x="3494088" y="2833688"/>
            <a:ext cx="5810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0000"/>
                </a:solidFill>
                <a:latin typeface="Times New Roman" charset="0"/>
              </a:rPr>
              <a:t>34.6</a:t>
            </a:r>
          </a:p>
        </p:txBody>
      </p:sp>
      <p:sp>
        <p:nvSpPr>
          <p:cNvPr id="40972" name="Text Box 12"/>
          <p:cNvSpPr txBox="1">
            <a:spLocks noChangeArrowheads="1"/>
          </p:cNvSpPr>
          <p:nvPr/>
        </p:nvSpPr>
        <p:spPr bwMode="auto">
          <a:xfrm>
            <a:off x="5437188" y="4987925"/>
            <a:ext cx="5683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0000"/>
                </a:solidFill>
                <a:latin typeface="Times New Roman" charset="0"/>
              </a:rPr>
              <a:t>11.2</a:t>
            </a:r>
          </a:p>
        </p:txBody>
      </p:sp>
      <p:sp>
        <p:nvSpPr>
          <p:cNvPr id="40973" name="Text Box 13"/>
          <p:cNvSpPr txBox="1">
            <a:spLocks noChangeArrowheads="1"/>
          </p:cNvSpPr>
          <p:nvPr/>
        </p:nvSpPr>
        <p:spPr bwMode="auto">
          <a:xfrm>
            <a:off x="6302375" y="4699000"/>
            <a:ext cx="5810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0000"/>
                </a:solidFill>
                <a:latin typeface="Times New Roman" charset="0"/>
              </a:rPr>
              <a:t>13.5</a:t>
            </a:r>
          </a:p>
        </p:txBody>
      </p:sp>
      <p:sp>
        <p:nvSpPr>
          <p:cNvPr id="40974" name="Text Box 14"/>
          <p:cNvSpPr txBox="1">
            <a:spLocks noChangeArrowheads="1"/>
          </p:cNvSpPr>
          <p:nvPr/>
        </p:nvSpPr>
        <p:spPr bwMode="auto">
          <a:xfrm>
            <a:off x="7229475" y="4195763"/>
            <a:ext cx="5810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0000"/>
                </a:solidFill>
                <a:latin typeface="Times New Roman" charset="0"/>
              </a:rPr>
              <a:t>17.4</a:t>
            </a:r>
          </a:p>
        </p:txBody>
      </p:sp>
      <p:sp>
        <p:nvSpPr>
          <p:cNvPr id="40975" name="Text Box 15"/>
          <p:cNvSpPr txBox="1">
            <a:spLocks noChangeArrowheads="1"/>
          </p:cNvSpPr>
          <p:nvPr/>
        </p:nvSpPr>
        <p:spPr bwMode="auto">
          <a:xfrm>
            <a:off x="8166100" y="2970213"/>
            <a:ext cx="5810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0000"/>
                </a:solidFill>
                <a:latin typeface="Times New Roman" charset="0"/>
              </a:rPr>
              <a:t>28.5</a:t>
            </a:r>
          </a:p>
        </p:txBody>
      </p:sp>
      <p:sp>
        <p:nvSpPr>
          <p:cNvPr id="40976" name="Text Box 16"/>
          <p:cNvSpPr txBox="1">
            <a:spLocks noChangeArrowheads="1"/>
          </p:cNvSpPr>
          <p:nvPr/>
        </p:nvSpPr>
        <p:spPr bwMode="auto">
          <a:xfrm>
            <a:off x="2087563" y="1944688"/>
            <a:ext cx="51847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b="1"/>
              <a:t>Monte Carlo simulation</a:t>
            </a:r>
          </a:p>
        </p:txBody>
      </p:sp>
      <p:sp>
        <p:nvSpPr>
          <p:cNvPr id="40977" name="Rectangle 17"/>
          <p:cNvSpPr>
            <a:spLocks noChangeArrowheads="1"/>
          </p:cNvSpPr>
          <p:nvPr/>
        </p:nvSpPr>
        <p:spPr bwMode="auto">
          <a:xfrm>
            <a:off x="3563938" y="6624638"/>
            <a:ext cx="21240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Vitale A, et al. Lancet Oncol  2011</a:t>
            </a:r>
          </a:p>
        </p:txBody>
      </p:sp>
      <p:pic>
        <p:nvPicPr>
          <p:cNvPr id="4097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5763" y="26988"/>
            <a:ext cx="6191250" cy="177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330575"/>
            <a:ext cx="4244975" cy="3338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396875"/>
            <a:ext cx="5616575" cy="827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87" name="Text Box 3"/>
          <p:cNvSpPr txBox="1">
            <a:spLocks noChangeArrowheads="1"/>
          </p:cNvSpPr>
          <p:nvPr/>
        </p:nvSpPr>
        <p:spPr bwMode="auto">
          <a:xfrm>
            <a:off x="4500563" y="3500438"/>
            <a:ext cx="4464050" cy="280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195263" indent="-195263">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1pPr>
            <a:lvl2pPr>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2pPr>
            <a:lvl3pPr>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3pPr>
            <a:lvl4pPr>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4pPr>
            <a:lvl5pPr>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195263" algn="l"/>
                <a:tab pos="642938" algn="l"/>
                <a:tab pos="1092200" algn="l"/>
                <a:tab pos="1541463" algn="l"/>
                <a:tab pos="1990725" algn="l"/>
                <a:tab pos="2439988" algn="l"/>
                <a:tab pos="2889250" algn="l"/>
                <a:tab pos="3338513" algn="l"/>
                <a:tab pos="3787775" algn="l"/>
                <a:tab pos="4237038" algn="l"/>
                <a:tab pos="4686300" algn="l"/>
                <a:tab pos="5135563" algn="l"/>
                <a:tab pos="5584825" algn="l"/>
                <a:tab pos="6034088" algn="l"/>
                <a:tab pos="6483350" algn="l"/>
                <a:tab pos="6932613" algn="l"/>
                <a:tab pos="7381875" algn="l"/>
                <a:tab pos="7831138" algn="l"/>
                <a:tab pos="8280400" algn="l"/>
                <a:tab pos="8729663" algn="l"/>
                <a:tab pos="9178925" algn="l"/>
              </a:tabLst>
              <a:defRPr>
                <a:solidFill>
                  <a:srgbClr val="000000"/>
                </a:solidFill>
                <a:latin typeface="Arial" charset="0"/>
                <a:ea typeface="ＭＳ Ｐゴシック" charset="0"/>
                <a:cs typeface="Arial" charset="0"/>
              </a:defRPr>
            </a:lvl9pPr>
          </a:lstStyle>
          <a:p>
            <a:pPr>
              <a:buFont typeface="Wingdings" charset="0"/>
              <a:buChar char=""/>
            </a:pPr>
            <a:r>
              <a:rPr lang="it-IT" sz="1600" b="1">
                <a:cs typeface="Times New Roman" charset="0"/>
              </a:rPr>
              <a:t>LR → 3.9 QALYs</a:t>
            </a:r>
          </a:p>
          <a:p>
            <a:pPr>
              <a:buFont typeface="Wingdings" charset="0"/>
              <a:buChar char=""/>
            </a:pPr>
            <a:r>
              <a:rPr lang="it-IT" sz="1600" b="1">
                <a:cs typeface="Times New Roman" charset="0"/>
              </a:rPr>
              <a:t>OLT had an additional 1.4 QALYs</a:t>
            </a:r>
          </a:p>
          <a:p>
            <a:pPr marL="203200">
              <a:buClrTx/>
              <a:buFontTx/>
              <a:buNone/>
            </a:pPr>
            <a:r>
              <a:rPr lang="it-IT" sz="1600" b="1">
                <a:cs typeface="Times New Roman" charset="0"/>
              </a:rPr>
              <a:t>	 (→ 5,3  QALYs)</a:t>
            </a:r>
          </a:p>
          <a:p>
            <a:pPr marL="203200">
              <a:buClrTx/>
              <a:buFontTx/>
              <a:buNone/>
            </a:pPr>
            <a:endParaRPr lang="it-IT" sz="1400">
              <a:cs typeface="Times New Roman" charset="0"/>
            </a:endParaRPr>
          </a:p>
          <a:p>
            <a:pPr marL="203200">
              <a:buClrTx/>
              <a:buFontTx/>
              <a:buNone/>
            </a:pPr>
            <a:endParaRPr lang="it-IT" sz="1400">
              <a:cs typeface="Times New Roman" charset="0"/>
            </a:endParaRPr>
          </a:p>
          <a:p>
            <a:pPr marL="203200">
              <a:buClrTx/>
              <a:buFontTx/>
              <a:buNone/>
            </a:pPr>
            <a:endParaRPr lang="it-IT" sz="1400">
              <a:cs typeface="Times New Roman" charset="0"/>
            </a:endParaRPr>
          </a:p>
          <a:p>
            <a:pPr marL="203200" algn="ctr">
              <a:buClrTx/>
              <a:buFontTx/>
              <a:buNone/>
            </a:pPr>
            <a:r>
              <a:rPr lang="it-IT" sz="1400">
                <a:cs typeface="Times New Roman" charset="0"/>
              </a:rPr>
              <a:t>Incremental cost-effectiveness ratio (ICER):</a:t>
            </a:r>
          </a:p>
          <a:p>
            <a:pPr marL="203200" algn="ctr">
              <a:buClrTx/>
              <a:buFontTx/>
              <a:buNone/>
            </a:pPr>
            <a:r>
              <a:rPr lang="it-IT" sz="1400">
                <a:cs typeface="Times New Roman" charset="0"/>
              </a:rPr>
              <a:t>- Singapore: $111,821/QALY </a:t>
            </a:r>
          </a:p>
          <a:p>
            <a:pPr marL="203200" algn="ctr">
              <a:buClrTx/>
              <a:buFontTx/>
              <a:buNone/>
            </a:pPr>
            <a:r>
              <a:rPr lang="it-IT" sz="1400">
                <a:cs typeface="Times New Roman" charset="0"/>
              </a:rPr>
              <a:t>- Switzerland: $156,300/QALY</a:t>
            </a:r>
          </a:p>
          <a:p>
            <a:pPr marL="203200" algn="ctr">
              <a:buClrTx/>
              <a:buFontTx/>
              <a:buNone/>
            </a:pPr>
            <a:endParaRPr lang="it-IT" sz="1400">
              <a:cs typeface="Times New Roman" charset="0"/>
            </a:endParaRPr>
          </a:p>
          <a:p>
            <a:pPr marL="203200" algn="ctr">
              <a:buClrTx/>
              <a:buFontTx/>
              <a:buNone/>
            </a:pPr>
            <a:endParaRPr lang="it-IT" sz="1400">
              <a:cs typeface="Times New Roman" charset="0"/>
            </a:endParaRPr>
          </a:p>
          <a:p>
            <a:pPr marL="203200" algn="ctr">
              <a:buClrTx/>
              <a:buFontTx/>
              <a:buNone/>
            </a:pPr>
            <a:endParaRPr lang="it-IT" sz="1400">
              <a:cs typeface="Times New Roman" charset="0"/>
            </a:endParaRPr>
          </a:p>
          <a:p>
            <a:pPr marL="203200" algn="ctr">
              <a:buClrTx/>
              <a:buFontTx/>
              <a:buNone/>
            </a:pPr>
            <a:r>
              <a:rPr lang="it-IT" sz="1400" b="1">
                <a:cs typeface="Times New Roman" charset="0"/>
              </a:rPr>
              <a:t>Above thresholds for cost-effectiveness</a:t>
            </a:r>
          </a:p>
          <a:p>
            <a:pPr marL="203200" algn="ctr">
              <a:buClrTx/>
              <a:buFontTx/>
              <a:buNone/>
            </a:pPr>
            <a:r>
              <a:rPr lang="it-IT" sz="1400" b="1">
                <a:cs typeface="Times New Roman" charset="0"/>
              </a:rPr>
              <a:t>in all three countries</a:t>
            </a:r>
          </a:p>
          <a:p>
            <a:pPr marL="203200">
              <a:buClrTx/>
              <a:buFontTx/>
              <a:buNone/>
            </a:pPr>
            <a:endParaRPr lang="it-IT" sz="1400" b="1">
              <a:cs typeface="Times New Roman" charset="0"/>
            </a:endParaRPr>
          </a:p>
        </p:txBody>
      </p:sp>
      <p:sp>
        <p:nvSpPr>
          <p:cNvPr id="41988" name="Text Box 4"/>
          <p:cNvSpPr txBox="1">
            <a:spLocks noChangeArrowheads="1"/>
          </p:cNvSpPr>
          <p:nvPr/>
        </p:nvSpPr>
        <p:spPr bwMode="auto">
          <a:xfrm>
            <a:off x="449263" y="1563688"/>
            <a:ext cx="8191500" cy="73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400" b="1">
                <a:cs typeface="Times New Roman" charset="0"/>
              </a:rPr>
              <a:t>A Markov cohort model </a:t>
            </a:r>
          </a:p>
          <a:p>
            <a:pPr algn="ctr">
              <a:buClrTx/>
              <a:buFontTx/>
              <a:buNone/>
            </a:pPr>
            <a:r>
              <a:rPr lang="it-IT" sz="1400" b="1">
                <a:cs typeface="Times New Roman" charset="0"/>
              </a:rPr>
              <a:t>to simulate a cohort of patients aged 55 years with Milan-in HCC and Child-Pugh A/B cirrhosis</a:t>
            </a:r>
          </a:p>
          <a:p>
            <a:pPr algn="ctr">
              <a:buClrTx/>
              <a:buFontTx/>
              <a:buNone/>
            </a:pPr>
            <a:r>
              <a:rPr lang="it-IT" sz="1400" b="1">
                <a:cs typeface="Times New Roman" charset="0"/>
              </a:rPr>
              <a:t>undergoing LR or CLT, and followed-up over their remaining life expectancy</a:t>
            </a:r>
          </a:p>
        </p:txBody>
      </p:sp>
      <p:sp>
        <p:nvSpPr>
          <p:cNvPr id="41989" name="AutoShape 5"/>
          <p:cNvSpPr>
            <a:spLocks noChangeArrowheads="1"/>
          </p:cNvSpPr>
          <p:nvPr/>
        </p:nvSpPr>
        <p:spPr bwMode="auto">
          <a:xfrm>
            <a:off x="6443663" y="5588000"/>
            <a:ext cx="755650" cy="117475"/>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41990" name="Text Box 6"/>
          <p:cNvSpPr txBox="1">
            <a:spLocks noChangeArrowheads="1"/>
          </p:cNvSpPr>
          <p:nvPr/>
        </p:nvSpPr>
        <p:spPr bwMode="auto">
          <a:xfrm>
            <a:off x="5040313" y="6599238"/>
            <a:ext cx="4103687"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cs typeface="Times New Roman" charset="0"/>
              </a:rPr>
              <a:t>Lim et al, J Hepatol 2014; In press; doi: 10.1002/hep.27135</a:t>
            </a:r>
          </a:p>
        </p:txBody>
      </p:sp>
      <p:sp>
        <p:nvSpPr>
          <p:cNvPr id="41991" name="Text Box 7"/>
          <p:cNvSpPr txBox="1">
            <a:spLocks noChangeArrowheads="1"/>
          </p:cNvSpPr>
          <p:nvPr/>
        </p:nvSpPr>
        <p:spPr bwMode="auto">
          <a:xfrm>
            <a:off x="-396875" y="3068638"/>
            <a:ext cx="4464050" cy="865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41992" name="Rectangle 8"/>
          <p:cNvSpPr>
            <a:spLocks noChangeArrowheads="1"/>
          </p:cNvSpPr>
          <p:nvPr/>
        </p:nvSpPr>
        <p:spPr bwMode="auto">
          <a:xfrm>
            <a:off x="1187450" y="2492375"/>
            <a:ext cx="7705725"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90"/>
                </a:solidFill>
                <a:cs typeface="Times New Roman" charset="0"/>
              </a:rPr>
              <a:t>IncrementaI Cost-Effectiveness Ratio:  Difference in costs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90"/>
                </a:solidFill>
                <a:cs typeface="Times New Roman" charset="0"/>
              </a:rPr>
              <a:t>																						Difference in QUALY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90"/>
              </a:solidFill>
              <a:cs typeface="Times New Roman" charset="0"/>
            </a:endParaRPr>
          </a:p>
        </p:txBody>
      </p:sp>
      <p:sp>
        <p:nvSpPr>
          <p:cNvPr id="41993" name="Line 9"/>
          <p:cNvSpPr>
            <a:spLocks noChangeShapeType="1"/>
          </p:cNvSpPr>
          <p:nvPr/>
        </p:nvSpPr>
        <p:spPr bwMode="auto">
          <a:xfrm>
            <a:off x="6227763" y="2852738"/>
            <a:ext cx="2089150" cy="1587"/>
          </a:xfrm>
          <a:prstGeom prst="line">
            <a:avLst/>
          </a:prstGeom>
          <a:noFill/>
          <a:ln w="28440" cap="sq">
            <a:solidFill>
              <a:srgbClr val="00009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5905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3200" b="1">
                <a:solidFill>
                  <a:srgbClr val="0070C0"/>
                </a:solidFill>
                <a:latin typeface="Calibri" charset="0"/>
              </a:rPr>
              <a:t>HCC</a:t>
            </a:r>
          </a:p>
          <a:p>
            <a:pPr algn="ctr">
              <a:buClrTx/>
              <a:buFontTx/>
              <a:buNone/>
            </a:pPr>
            <a:r>
              <a:rPr lang="it-IT" sz="3200" b="1">
                <a:solidFill>
                  <a:srgbClr val="0070C0"/>
                </a:solidFill>
                <a:latin typeface="Calibri" charset="0"/>
              </a:rPr>
              <a:t>Resection vs Transplantation</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3756025" cy="3775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5" name="Text Box 3"/>
          <p:cNvSpPr txBox="1">
            <a:spLocks noChangeArrowheads="1"/>
          </p:cNvSpPr>
          <p:nvPr/>
        </p:nvSpPr>
        <p:spPr bwMode="auto">
          <a:xfrm rot="20400000">
            <a:off x="6402388" y="3324225"/>
            <a:ext cx="141446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solidFill>
                  <a:srgbClr val="FFFFFF"/>
                </a:solidFill>
                <a:latin typeface="Calibri" charset="0"/>
              </a:rPr>
              <a:t>Resection</a:t>
            </a:r>
          </a:p>
        </p:txBody>
      </p:sp>
      <p:sp>
        <p:nvSpPr>
          <p:cNvPr id="28676" name="Text Box 4"/>
          <p:cNvSpPr txBox="1">
            <a:spLocks noChangeArrowheads="1"/>
          </p:cNvSpPr>
          <p:nvPr/>
        </p:nvSpPr>
        <p:spPr bwMode="auto">
          <a:xfrm rot="2460000">
            <a:off x="4965700" y="3206750"/>
            <a:ext cx="12604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solidFill>
                  <a:srgbClr val="FFFFFF"/>
                </a:solidFill>
                <a:latin typeface="Calibri" charset="0"/>
              </a:rPr>
              <a:t>Ablation</a:t>
            </a:r>
          </a:p>
        </p:txBody>
      </p:sp>
      <p:sp>
        <p:nvSpPr>
          <p:cNvPr id="28677" name="Text Box 5"/>
          <p:cNvSpPr txBox="1">
            <a:spLocks noChangeArrowheads="1"/>
          </p:cNvSpPr>
          <p:nvPr/>
        </p:nvSpPr>
        <p:spPr bwMode="auto">
          <a:xfrm>
            <a:off x="5483225" y="1816100"/>
            <a:ext cx="21907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solidFill>
                  <a:srgbClr val="FFFFFF"/>
                </a:solidFill>
                <a:latin typeface="Calibri" charset="0"/>
              </a:rPr>
              <a:t>Transplantation</a:t>
            </a:r>
          </a:p>
        </p:txBody>
      </p:sp>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46350"/>
            <a:ext cx="4248150" cy="3186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5053013"/>
            <a:ext cx="1606550" cy="161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80" name="Text Box 8"/>
          <p:cNvSpPr txBox="1">
            <a:spLocks noChangeArrowheads="1"/>
          </p:cNvSpPr>
          <p:nvPr/>
        </p:nvSpPr>
        <p:spPr bwMode="auto">
          <a:xfrm>
            <a:off x="5068888" y="5219700"/>
            <a:ext cx="9429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b="1">
                <a:solidFill>
                  <a:srgbClr val="FFFFFF"/>
                </a:solidFill>
                <a:latin typeface="Calibri" charset="0"/>
              </a:rPr>
              <a:t>TACE</a:t>
            </a:r>
          </a:p>
        </p:txBody>
      </p:sp>
      <p:pic>
        <p:nvPicPr>
          <p:cNvPr id="286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5157788"/>
            <a:ext cx="1114425" cy="1119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82" name="Text Box 10"/>
          <p:cNvSpPr txBox="1">
            <a:spLocks noChangeArrowheads="1"/>
          </p:cNvSpPr>
          <p:nvPr/>
        </p:nvSpPr>
        <p:spPr bwMode="auto">
          <a:xfrm>
            <a:off x="6804025" y="5300663"/>
            <a:ext cx="12239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FFFFFF"/>
                </a:solidFill>
                <a:latin typeface="Calibri" charset="0"/>
              </a:rPr>
              <a:t>Sorafenib</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decel="100000" fill="hold" nodeType="clickEffect">
                                  <p:stCondLst>
                                    <p:cond delay="0"/>
                                  </p:stCondLst>
                                  <p:childTnLst>
                                    <p:set>
                                      <p:cBhvr additive="repl">
                                        <p:cTn id="6" dur="1" fill="hold">
                                          <p:stCondLst>
                                            <p:cond delay="0"/>
                                          </p:stCondLst>
                                        </p:cTn>
                                        <p:tgtEl>
                                          <p:spTgt spid="28674"/>
                                        </p:tgtEl>
                                        <p:attrNameLst>
                                          <p:attrName>style.visibility</p:attrName>
                                        </p:attrNameLst>
                                      </p:cBhvr>
                                      <p:to>
                                        <p:strVal val="visible"/>
                                      </p:to>
                                    </p:set>
                                    <p:anim calcmode="lin" valueType="num">
                                      <p:cBhvr additive="repl">
                                        <p:cTn id="7" dur="3000" fill="hold"/>
                                        <p:tgtEl>
                                          <p:spTgt spid="28674"/>
                                        </p:tgtEl>
                                        <p:attrNameLst>
                                          <p:attrName>ppt_w</p:attrName>
                                        </p:attrNameLst>
                                      </p:cBhvr>
                                      <p:tavLst>
                                        <p:tav tm="100000">
                                          <p:val>
                                            <p:fltVal val="0"/>
                                          </p:val>
                                        </p:tav>
                                        <p:tav>
                                          <p:val>
                                            <p:strVal val="#ppt_w"/>
                                          </p:val>
                                        </p:tav>
                                      </p:tavLst>
                                    </p:anim>
                                    <p:anim calcmode="lin" valueType="num">
                                      <p:cBhvr additive="repl">
                                        <p:cTn id="8" dur="3000" fill="hold"/>
                                        <p:tgtEl>
                                          <p:spTgt spid="28674"/>
                                        </p:tgtEl>
                                        <p:attrNameLst>
                                          <p:attrName>ppt_h</p:attrName>
                                        </p:attrNameLst>
                                      </p:cBhvr>
                                      <p:tavLst>
                                        <p:tav tm="100000">
                                          <p:val>
                                            <p:fltVal val="0"/>
                                          </p:val>
                                        </p:tav>
                                        <p:tav>
                                          <p:val>
                                            <p:strVal val="#ppt_h"/>
                                          </p:val>
                                        </p:tav>
                                      </p:tavLst>
                                    </p:anim>
                                    <p:anim calcmode="lin" valueType="num">
                                      <p:cBhvr additive="repl">
                                        <p:cTn id="9" dur="3000" fill="hold"/>
                                        <p:tgtEl>
                                          <p:spTgt spid="28674"/>
                                        </p:tgtEl>
                                        <p:attrNameLst>
                                          <p:attrName>r</p:attrName>
                                        </p:attrNameLst>
                                      </p:cBhvr>
                                      <p:tavLst>
                                        <p:tav tm="100000">
                                          <p:val>
                                            <p:strVal val="360"/>
                                          </p:val>
                                        </p:tav>
                                        <p:tav>
                                          <p:val>
                                            <p:strVal val="0"/>
                                          </p:val>
                                        </p:tav>
                                      </p:tavLst>
                                    </p:anim>
                                    <p:animEffect transition="in" filter="fade">
                                      <p:cBhvr additive="repl">
                                        <p:cTn id="10" dur="3000"/>
                                        <p:tgtEl>
                                          <p:spTgt spid="28674"/>
                                        </p:tgtEl>
                                      </p:cBhvr>
                                    </p:animEffect>
                                  </p:childTnLst>
                                </p:cTn>
                              </p:par>
                              <p:par>
                                <p:cTn id="11" presetID="49" presetClass="entr" decel="100000" fill="hold" nodeType="withEffect">
                                  <p:stCondLst>
                                    <p:cond delay="0"/>
                                  </p:stCondLst>
                                  <p:childTnLst>
                                    <p:set>
                                      <p:cBhvr additive="repl">
                                        <p:cTn id="12" dur="1" fill="hold">
                                          <p:stCondLst>
                                            <p:cond delay="0"/>
                                          </p:stCondLst>
                                        </p:cTn>
                                        <p:tgtEl>
                                          <p:spTgt spid="28677"/>
                                        </p:tgtEl>
                                        <p:attrNameLst>
                                          <p:attrName>style.visibility</p:attrName>
                                        </p:attrNameLst>
                                      </p:cBhvr>
                                      <p:to>
                                        <p:strVal val="visible"/>
                                      </p:to>
                                    </p:set>
                                    <p:anim calcmode="lin" valueType="num">
                                      <p:cBhvr additive="repl">
                                        <p:cTn id="13" dur="3000" fill="hold"/>
                                        <p:tgtEl>
                                          <p:spTgt spid="28677"/>
                                        </p:tgtEl>
                                        <p:attrNameLst>
                                          <p:attrName>ppt_w</p:attrName>
                                        </p:attrNameLst>
                                      </p:cBhvr>
                                      <p:tavLst>
                                        <p:tav tm="100000">
                                          <p:val>
                                            <p:fltVal val="0"/>
                                          </p:val>
                                        </p:tav>
                                        <p:tav>
                                          <p:val>
                                            <p:strVal val="#ppt_w"/>
                                          </p:val>
                                        </p:tav>
                                      </p:tavLst>
                                    </p:anim>
                                    <p:anim calcmode="lin" valueType="num">
                                      <p:cBhvr additive="repl">
                                        <p:cTn id="14" dur="3000" fill="hold"/>
                                        <p:tgtEl>
                                          <p:spTgt spid="28677"/>
                                        </p:tgtEl>
                                        <p:attrNameLst>
                                          <p:attrName>ppt_h</p:attrName>
                                        </p:attrNameLst>
                                      </p:cBhvr>
                                      <p:tavLst>
                                        <p:tav tm="100000">
                                          <p:val>
                                            <p:fltVal val="0"/>
                                          </p:val>
                                        </p:tav>
                                        <p:tav>
                                          <p:val>
                                            <p:strVal val="#ppt_h"/>
                                          </p:val>
                                        </p:tav>
                                      </p:tavLst>
                                    </p:anim>
                                    <p:anim calcmode="lin" valueType="num">
                                      <p:cBhvr additive="repl">
                                        <p:cTn id="15" dur="3000" fill="hold"/>
                                        <p:tgtEl>
                                          <p:spTgt spid="28677"/>
                                        </p:tgtEl>
                                        <p:attrNameLst>
                                          <p:attrName>r</p:attrName>
                                        </p:attrNameLst>
                                      </p:cBhvr>
                                      <p:tavLst>
                                        <p:tav tm="100000">
                                          <p:val>
                                            <p:strVal val="360"/>
                                          </p:val>
                                        </p:tav>
                                        <p:tav>
                                          <p:val>
                                            <p:strVal val="0"/>
                                          </p:val>
                                        </p:tav>
                                      </p:tavLst>
                                    </p:anim>
                                    <p:animEffect transition="in" filter="fade">
                                      <p:cBhvr additive="repl">
                                        <p:cTn id="16" dur="3000"/>
                                        <p:tgtEl>
                                          <p:spTgt spid="28677"/>
                                        </p:tgtEl>
                                      </p:cBhvr>
                                    </p:animEffect>
                                  </p:childTnLst>
                                </p:cTn>
                              </p:par>
                              <p:par>
                                <p:cTn id="17" presetID="49" presetClass="entr" decel="100000" fill="hold" nodeType="withEffect">
                                  <p:stCondLst>
                                    <p:cond delay="0"/>
                                  </p:stCondLst>
                                  <p:childTnLst>
                                    <p:set>
                                      <p:cBhvr additive="repl">
                                        <p:cTn id="18" dur="1" fill="hold">
                                          <p:stCondLst>
                                            <p:cond delay="0"/>
                                          </p:stCondLst>
                                        </p:cTn>
                                        <p:tgtEl>
                                          <p:spTgt spid="28676"/>
                                        </p:tgtEl>
                                        <p:attrNameLst>
                                          <p:attrName>style.visibility</p:attrName>
                                        </p:attrNameLst>
                                      </p:cBhvr>
                                      <p:to>
                                        <p:strVal val="visible"/>
                                      </p:to>
                                    </p:set>
                                    <p:anim calcmode="lin" valueType="num">
                                      <p:cBhvr additive="repl">
                                        <p:cTn id="19" dur="3000" fill="hold"/>
                                        <p:tgtEl>
                                          <p:spTgt spid="28676"/>
                                        </p:tgtEl>
                                        <p:attrNameLst>
                                          <p:attrName>ppt_w</p:attrName>
                                        </p:attrNameLst>
                                      </p:cBhvr>
                                      <p:tavLst>
                                        <p:tav tm="100000">
                                          <p:val>
                                            <p:fltVal val="0"/>
                                          </p:val>
                                        </p:tav>
                                        <p:tav>
                                          <p:val>
                                            <p:strVal val="#ppt_w"/>
                                          </p:val>
                                        </p:tav>
                                      </p:tavLst>
                                    </p:anim>
                                    <p:anim calcmode="lin" valueType="num">
                                      <p:cBhvr additive="repl">
                                        <p:cTn id="20" dur="3000" fill="hold"/>
                                        <p:tgtEl>
                                          <p:spTgt spid="28676"/>
                                        </p:tgtEl>
                                        <p:attrNameLst>
                                          <p:attrName>ppt_h</p:attrName>
                                        </p:attrNameLst>
                                      </p:cBhvr>
                                      <p:tavLst>
                                        <p:tav tm="100000">
                                          <p:val>
                                            <p:fltVal val="0"/>
                                          </p:val>
                                        </p:tav>
                                        <p:tav>
                                          <p:val>
                                            <p:strVal val="#ppt_h"/>
                                          </p:val>
                                        </p:tav>
                                      </p:tavLst>
                                    </p:anim>
                                    <p:anim calcmode="lin" valueType="num">
                                      <p:cBhvr additive="repl">
                                        <p:cTn id="21" dur="3000" fill="hold"/>
                                        <p:tgtEl>
                                          <p:spTgt spid="28676"/>
                                        </p:tgtEl>
                                        <p:attrNameLst>
                                          <p:attrName>r</p:attrName>
                                        </p:attrNameLst>
                                      </p:cBhvr>
                                      <p:tavLst>
                                        <p:tav tm="100000">
                                          <p:val>
                                            <p:strVal val="360"/>
                                          </p:val>
                                        </p:tav>
                                        <p:tav>
                                          <p:val>
                                            <p:strVal val="0"/>
                                          </p:val>
                                        </p:tav>
                                      </p:tavLst>
                                    </p:anim>
                                    <p:animEffect transition="in" filter="fade">
                                      <p:cBhvr additive="repl">
                                        <p:cTn id="22" dur="3000"/>
                                        <p:tgtEl>
                                          <p:spTgt spid="28676"/>
                                        </p:tgtEl>
                                      </p:cBhvr>
                                    </p:animEffect>
                                  </p:childTnLst>
                                </p:cTn>
                              </p:par>
                              <p:par>
                                <p:cTn id="23" presetID="49" presetClass="entr" decel="100000" fill="hold" nodeType="withEffect">
                                  <p:stCondLst>
                                    <p:cond delay="0"/>
                                  </p:stCondLst>
                                  <p:childTnLst>
                                    <p:set>
                                      <p:cBhvr additive="repl">
                                        <p:cTn id="24" dur="1" fill="hold">
                                          <p:stCondLst>
                                            <p:cond delay="0"/>
                                          </p:stCondLst>
                                        </p:cTn>
                                        <p:tgtEl>
                                          <p:spTgt spid="28675"/>
                                        </p:tgtEl>
                                        <p:attrNameLst>
                                          <p:attrName>style.visibility</p:attrName>
                                        </p:attrNameLst>
                                      </p:cBhvr>
                                      <p:to>
                                        <p:strVal val="visible"/>
                                      </p:to>
                                    </p:set>
                                    <p:anim calcmode="lin" valueType="num">
                                      <p:cBhvr additive="repl">
                                        <p:cTn id="25" dur="3000" fill="hold"/>
                                        <p:tgtEl>
                                          <p:spTgt spid="28675"/>
                                        </p:tgtEl>
                                        <p:attrNameLst>
                                          <p:attrName>ppt_w</p:attrName>
                                        </p:attrNameLst>
                                      </p:cBhvr>
                                      <p:tavLst>
                                        <p:tav tm="100000">
                                          <p:val>
                                            <p:fltVal val="0"/>
                                          </p:val>
                                        </p:tav>
                                        <p:tav>
                                          <p:val>
                                            <p:strVal val="#ppt_w"/>
                                          </p:val>
                                        </p:tav>
                                      </p:tavLst>
                                    </p:anim>
                                    <p:anim calcmode="lin" valueType="num">
                                      <p:cBhvr additive="repl">
                                        <p:cTn id="26" dur="3000" fill="hold"/>
                                        <p:tgtEl>
                                          <p:spTgt spid="28675"/>
                                        </p:tgtEl>
                                        <p:attrNameLst>
                                          <p:attrName>ppt_h</p:attrName>
                                        </p:attrNameLst>
                                      </p:cBhvr>
                                      <p:tavLst>
                                        <p:tav tm="100000">
                                          <p:val>
                                            <p:fltVal val="0"/>
                                          </p:val>
                                        </p:tav>
                                        <p:tav>
                                          <p:val>
                                            <p:strVal val="#ppt_h"/>
                                          </p:val>
                                        </p:tav>
                                      </p:tavLst>
                                    </p:anim>
                                    <p:anim calcmode="lin" valueType="num">
                                      <p:cBhvr additive="repl">
                                        <p:cTn id="27" dur="3000" fill="hold"/>
                                        <p:tgtEl>
                                          <p:spTgt spid="28675"/>
                                        </p:tgtEl>
                                        <p:attrNameLst>
                                          <p:attrName>r</p:attrName>
                                        </p:attrNameLst>
                                      </p:cBhvr>
                                      <p:tavLst>
                                        <p:tav tm="100000">
                                          <p:val>
                                            <p:strVal val="360"/>
                                          </p:val>
                                        </p:tav>
                                        <p:tav>
                                          <p:val>
                                            <p:strVal val="0"/>
                                          </p:val>
                                        </p:tav>
                                      </p:tavLst>
                                    </p:anim>
                                    <p:animEffect transition="in" filter="fade">
                                      <p:cBhvr additive="repl">
                                        <p:cTn id="28" dur="3000"/>
                                        <p:tgtEl>
                                          <p:spTgt spid="2867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entr" decel="100000" fill="hold" nodeType="clickEffect">
                                  <p:stCondLst>
                                    <p:cond delay="0"/>
                                  </p:stCondLst>
                                  <p:childTnLst>
                                    <p:set>
                                      <p:cBhvr additive="repl">
                                        <p:cTn id="32" dur="1" fill="hold">
                                          <p:stCondLst>
                                            <p:cond delay="0"/>
                                          </p:stCondLst>
                                        </p:cTn>
                                        <p:tgtEl>
                                          <p:spTgt spid="28679"/>
                                        </p:tgtEl>
                                        <p:attrNameLst>
                                          <p:attrName>style.visibility</p:attrName>
                                        </p:attrNameLst>
                                      </p:cBhvr>
                                      <p:to>
                                        <p:strVal val="visible"/>
                                      </p:to>
                                    </p:set>
                                    <p:anim calcmode="lin" valueType="num">
                                      <p:cBhvr additive="repl">
                                        <p:cTn id="33" dur="3000" fill="hold"/>
                                        <p:tgtEl>
                                          <p:spTgt spid="28679"/>
                                        </p:tgtEl>
                                        <p:attrNameLst>
                                          <p:attrName>ppt_w</p:attrName>
                                        </p:attrNameLst>
                                      </p:cBhvr>
                                      <p:tavLst>
                                        <p:tav tm="100000">
                                          <p:val>
                                            <p:fltVal val="0"/>
                                          </p:val>
                                        </p:tav>
                                        <p:tav>
                                          <p:val>
                                            <p:strVal val="#ppt_w"/>
                                          </p:val>
                                        </p:tav>
                                      </p:tavLst>
                                    </p:anim>
                                    <p:anim calcmode="lin" valueType="num">
                                      <p:cBhvr additive="repl">
                                        <p:cTn id="34" dur="3000" fill="hold"/>
                                        <p:tgtEl>
                                          <p:spTgt spid="28679"/>
                                        </p:tgtEl>
                                        <p:attrNameLst>
                                          <p:attrName>ppt_h</p:attrName>
                                        </p:attrNameLst>
                                      </p:cBhvr>
                                      <p:tavLst>
                                        <p:tav tm="100000">
                                          <p:val>
                                            <p:fltVal val="0"/>
                                          </p:val>
                                        </p:tav>
                                        <p:tav>
                                          <p:val>
                                            <p:strVal val="#ppt_h"/>
                                          </p:val>
                                        </p:tav>
                                      </p:tavLst>
                                    </p:anim>
                                    <p:anim calcmode="lin" valueType="num">
                                      <p:cBhvr additive="repl">
                                        <p:cTn id="35" dur="3000" fill="hold"/>
                                        <p:tgtEl>
                                          <p:spTgt spid="28679"/>
                                        </p:tgtEl>
                                        <p:attrNameLst>
                                          <p:attrName>r</p:attrName>
                                        </p:attrNameLst>
                                      </p:cBhvr>
                                      <p:tavLst>
                                        <p:tav tm="100000">
                                          <p:val>
                                            <p:strVal val="360"/>
                                          </p:val>
                                        </p:tav>
                                        <p:tav>
                                          <p:val>
                                            <p:strVal val="0"/>
                                          </p:val>
                                        </p:tav>
                                      </p:tavLst>
                                    </p:anim>
                                    <p:animEffect transition="in" filter="fade">
                                      <p:cBhvr additive="repl">
                                        <p:cTn id="36" dur="3000"/>
                                        <p:tgtEl>
                                          <p:spTgt spid="28679"/>
                                        </p:tgtEl>
                                      </p:cBhvr>
                                    </p:animEffect>
                                  </p:childTnLst>
                                </p:cTn>
                              </p:par>
                              <p:par>
                                <p:cTn id="37" presetID="49" presetClass="entr" decel="100000" fill="hold" nodeType="withEffect">
                                  <p:stCondLst>
                                    <p:cond delay="0"/>
                                  </p:stCondLst>
                                  <p:childTnLst>
                                    <p:set>
                                      <p:cBhvr additive="repl">
                                        <p:cTn id="38" dur="1" fill="hold">
                                          <p:stCondLst>
                                            <p:cond delay="0"/>
                                          </p:stCondLst>
                                        </p:cTn>
                                        <p:tgtEl>
                                          <p:spTgt spid="28680"/>
                                        </p:tgtEl>
                                        <p:attrNameLst>
                                          <p:attrName>style.visibility</p:attrName>
                                        </p:attrNameLst>
                                      </p:cBhvr>
                                      <p:to>
                                        <p:strVal val="visible"/>
                                      </p:to>
                                    </p:set>
                                    <p:anim calcmode="lin" valueType="num">
                                      <p:cBhvr additive="repl">
                                        <p:cTn id="39" dur="3000" fill="hold"/>
                                        <p:tgtEl>
                                          <p:spTgt spid="28680"/>
                                        </p:tgtEl>
                                        <p:attrNameLst>
                                          <p:attrName>ppt_w</p:attrName>
                                        </p:attrNameLst>
                                      </p:cBhvr>
                                      <p:tavLst>
                                        <p:tav tm="100000">
                                          <p:val>
                                            <p:fltVal val="0"/>
                                          </p:val>
                                        </p:tav>
                                        <p:tav>
                                          <p:val>
                                            <p:strVal val="#ppt_w"/>
                                          </p:val>
                                        </p:tav>
                                      </p:tavLst>
                                    </p:anim>
                                    <p:anim calcmode="lin" valueType="num">
                                      <p:cBhvr additive="repl">
                                        <p:cTn id="40" dur="3000" fill="hold"/>
                                        <p:tgtEl>
                                          <p:spTgt spid="28680"/>
                                        </p:tgtEl>
                                        <p:attrNameLst>
                                          <p:attrName>ppt_h</p:attrName>
                                        </p:attrNameLst>
                                      </p:cBhvr>
                                      <p:tavLst>
                                        <p:tav tm="100000">
                                          <p:val>
                                            <p:fltVal val="0"/>
                                          </p:val>
                                        </p:tav>
                                        <p:tav>
                                          <p:val>
                                            <p:strVal val="#ppt_h"/>
                                          </p:val>
                                        </p:tav>
                                      </p:tavLst>
                                    </p:anim>
                                    <p:anim calcmode="lin" valueType="num">
                                      <p:cBhvr additive="repl">
                                        <p:cTn id="41" dur="3000" fill="hold"/>
                                        <p:tgtEl>
                                          <p:spTgt spid="28680"/>
                                        </p:tgtEl>
                                        <p:attrNameLst>
                                          <p:attrName>r</p:attrName>
                                        </p:attrNameLst>
                                      </p:cBhvr>
                                      <p:tavLst>
                                        <p:tav tm="100000">
                                          <p:val>
                                            <p:strVal val="360"/>
                                          </p:val>
                                        </p:tav>
                                        <p:tav>
                                          <p:val>
                                            <p:strVal val="0"/>
                                          </p:val>
                                        </p:tav>
                                      </p:tavLst>
                                    </p:anim>
                                    <p:animEffect transition="in" filter="fade">
                                      <p:cBhvr additive="repl">
                                        <p:cTn id="42" dur="3000"/>
                                        <p:tgtEl>
                                          <p:spTgt spid="286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entr" decel="100000" fill="hold" nodeType="clickEffect">
                                  <p:stCondLst>
                                    <p:cond delay="0"/>
                                  </p:stCondLst>
                                  <p:childTnLst>
                                    <p:set>
                                      <p:cBhvr additive="repl">
                                        <p:cTn id="46" dur="1" fill="hold">
                                          <p:stCondLst>
                                            <p:cond delay="0"/>
                                          </p:stCondLst>
                                        </p:cTn>
                                        <p:tgtEl>
                                          <p:spTgt spid="28681"/>
                                        </p:tgtEl>
                                        <p:attrNameLst>
                                          <p:attrName>style.visibility</p:attrName>
                                        </p:attrNameLst>
                                      </p:cBhvr>
                                      <p:to>
                                        <p:strVal val="visible"/>
                                      </p:to>
                                    </p:set>
                                    <p:anim calcmode="lin" valueType="num">
                                      <p:cBhvr additive="repl">
                                        <p:cTn id="47" dur="3000" fill="hold"/>
                                        <p:tgtEl>
                                          <p:spTgt spid="28681"/>
                                        </p:tgtEl>
                                        <p:attrNameLst>
                                          <p:attrName>ppt_w</p:attrName>
                                        </p:attrNameLst>
                                      </p:cBhvr>
                                      <p:tavLst>
                                        <p:tav tm="100000">
                                          <p:val>
                                            <p:fltVal val="0"/>
                                          </p:val>
                                        </p:tav>
                                        <p:tav>
                                          <p:val>
                                            <p:strVal val="#ppt_w"/>
                                          </p:val>
                                        </p:tav>
                                      </p:tavLst>
                                    </p:anim>
                                    <p:anim calcmode="lin" valueType="num">
                                      <p:cBhvr additive="repl">
                                        <p:cTn id="48" dur="3000" fill="hold"/>
                                        <p:tgtEl>
                                          <p:spTgt spid="28681"/>
                                        </p:tgtEl>
                                        <p:attrNameLst>
                                          <p:attrName>ppt_h</p:attrName>
                                        </p:attrNameLst>
                                      </p:cBhvr>
                                      <p:tavLst>
                                        <p:tav tm="100000">
                                          <p:val>
                                            <p:fltVal val="0"/>
                                          </p:val>
                                        </p:tav>
                                        <p:tav>
                                          <p:val>
                                            <p:strVal val="#ppt_h"/>
                                          </p:val>
                                        </p:tav>
                                      </p:tavLst>
                                    </p:anim>
                                    <p:anim calcmode="lin" valueType="num">
                                      <p:cBhvr additive="repl">
                                        <p:cTn id="49" dur="3000" fill="hold"/>
                                        <p:tgtEl>
                                          <p:spTgt spid="28681"/>
                                        </p:tgtEl>
                                        <p:attrNameLst>
                                          <p:attrName>r</p:attrName>
                                        </p:attrNameLst>
                                      </p:cBhvr>
                                      <p:tavLst>
                                        <p:tav tm="100000">
                                          <p:val>
                                            <p:strVal val="360"/>
                                          </p:val>
                                        </p:tav>
                                        <p:tav>
                                          <p:val>
                                            <p:strVal val="0"/>
                                          </p:val>
                                        </p:tav>
                                      </p:tavLst>
                                    </p:anim>
                                    <p:animEffect transition="in" filter="fade">
                                      <p:cBhvr additive="repl">
                                        <p:cTn id="50" dur="3000"/>
                                        <p:tgtEl>
                                          <p:spTgt spid="28681"/>
                                        </p:tgtEl>
                                      </p:cBhvr>
                                    </p:animEffect>
                                  </p:childTnLst>
                                </p:cTn>
                              </p:par>
                              <p:par>
                                <p:cTn id="51" presetID="49" presetClass="entr" decel="100000" fill="hold" nodeType="withEffect">
                                  <p:stCondLst>
                                    <p:cond delay="0"/>
                                  </p:stCondLst>
                                  <p:childTnLst>
                                    <p:set>
                                      <p:cBhvr additive="repl">
                                        <p:cTn id="52" dur="1" fill="hold">
                                          <p:stCondLst>
                                            <p:cond delay="0"/>
                                          </p:stCondLst>
                                        </p:cTn>
                                        <p:tgtEl>
                                          <p:spTgt spid="28682"/>
                                        </p:tgtEl>
                                        <p:attrNameLst>
                                          <p:attrName>style.visibility</p:attrName>
                                        </p:attrNameLst>
                                      </p:cBhvr>
                                      <p:to>
                                        <p:strVal val="visible"/>
                                      </p:to>
                                    </p:set>
                                    <p:anim calcmode="lin" valueType="num">
                                      <p:cBhvr additive="repl">
                                        <p:cTn id="53" dur="3000" fill="hold"/>
                                        <p:tgtEl>
                                          <p:spTgt spid="28682"/>
                                        </p:tgtEl>
                                        <p:attrNameLst>
                                          <p:attrName>ppt_w</p:attrName>
                                        </p:attrNameLst>
                                      </p:cBhvr>
                                      <p:tavLst>
                                        <p:tav tm="100000">
                                          <p:val>
                                            <p:fltVal val="0"/>
                                          </p:val>
                                        </p:tav>
                                        <p:tav>
                                          <p:val>
                                            <p:strVal val="#ppt_w"/>
                                          </p:val>
                                        </p:tav>
                                      </p:tavLst>
                                    </p:anim>
                                    <p:anim calcmode="lin" valueType="num">
                                      <p:cBhvr additive="repl">
                                        <p:cTn id="54" dur="3000" fill="hold"/>
                                        <p:tgtEl>
                                          <p:spTgt spid="28682"/>
                                        </p:tgtEl>
                                        <p:attrNameLst>
                                          <p:attrName>ppt_h</p:attrName>
                                        </p:attrNameLst>
                                      </p:cBhvr>
                                      <p:tavLst>
                                        <p:tav tm="100000">
                                          <p:val>
                                            <p:fltVal val="0"/>
                                          </p:val>
                                        </p:tav>
                                        <p:tav>
                                          <p:val>
                                            <p:strVal val="#ppt_h"/>
                                          </p:val>
                                        </p:tav>
                                      </p:tavLst>
                                    </p:anim>
                                    <p:anim calcmode="lin" valueType="num">
                                      <p:cBhvr additive="repl">
                                        <p:cTn id="55" dur="3000" fill="hold"/>
                                        <p:tgtEl>
                                          <p:spTgt spid="28682"/>
                                        </p:tgtEl>
                                        <p:attrNameLst>
                                          <p:attrName>r</p:attrName>
                                        </p:attrNameLst>
                                      </p:cBhvr>
                                      <p:tavLst>
                                        <p:tav tm="100000">
                                          <p:val>
                                            <p:strVal val="360"/>
                                          </p:val>
                                        </p:tav>
                                        <p:tav>
                                          <p:val>
                                            <p:strVal val="0"/>
                                          </p:val>
                                        </p:tav>
                                      </p:tavLst>
                                    </p:anim>
                                    <p:animEffect transition="in" filter="fade">
                                      <p:cBhvr additive="repl">
                                        <p:cTn id="56" dur="30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396875"/>
            <a:ext cx="5616575" cy="827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0" name="Text Box 2"/>
          <p:cNvSpPr txBox="1">
            <a:spLocks noChangeArrowheads="1"/>
          </p:cNvSpPr>
          <p:nvPr/>
        </p:nvSpPr>
        <p:spPr bwMode="auto">
          <a:xfrm>
            <a:off x="449263" y="1563688"/>
            <a:ext cx="8191500" cy="73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400" b="1">
                <a:cs typeface="Times New Roman" charset="0"/>
              </a:rPr>
              <a:t>A Markov cohort model </a:t>
            </a:r>
          </a:p>
          <a:p>
            <a:pPr algn="ctr">
              <a:buClrTx/>
              <a:buFontTx/>
              <a:buNone/>
            </a:pPr>
            <a:r>
              <a:rPr lang="it-IT" sz="1400" b="1">
                <a:cs typeface="Times New Roman" charset="0"/>
              </a:rPr>
              <a:t>to simulate a cohort of patients aged 55 years with Milan-in HCC and Child-Pugh A/B cirrhosis</a:t>
            </a:r>
          </a:p>
          <a:p>
            <a:pPr algn="ctr">
              <a:buClrTx/>
              <a:buFontTx/>
              <a:buNone/>
            </a:pPr>
            <a:r>
              <a:rPr lang="it-IT" sz="1400" b="1">
                <a:cs typeface="Times New Roman" charset="0"/>
              </a:rPr>
              <a:t>undergoing LR or CLT, and followed-up over their remaining life expectancy</a:t>
            </a:r>
          </a:p>
        </p:txBody>
      </p:sp>
      <p:sp>
        <p:nvSpPr>
          <p:cNvPr id="43011" name="Text Box 3"/>
          <p:cNvSpPr txBox="1">
            <a:spLocks noChangeArrowheads="1"/>
          </p:cNvSpPr>
          <p:nvPr/>
        </p:nvSpPr>
        <p:spPr bwMode="auto">
          <a:xfrm>
            <a:off x="5543550" y="3024188"/>
            <a:ext cx="3311525" cy="251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endParaRPr lang="it-IT" sz="1400">
              <a:cs typeface="Times New Roman" charset="0"/>
            </a:endParaRPr>
          </a:p>
          <a:p>
            <a:pPr>
              <a:buClrTx/>
              <a:buFontTx/>
              <a:buNone/>
            </a:pPr>
            <a:endParaRPr lang="it-IT" sz="1400">
              <a:cs typeface="Times New Roman" charset="0"/>
            </a:endParaRPr>
          </a:p>
        </p:txBody>
      </p:sp>
      <p:sp>
        <p:nvSpPr>
          <p:cNvPr id="43012" name="Text Box 4"/>
          <p:cNvSpPr txBox="1">
            <a:spLocks noChangeArrowheads="1"/>
          </p:cNvSpPr>
          <p:nvPr/>
        </p:nvSpPr>
        <p:spPr bwMode="auto">
          <a:xfrm>
            <a:off x="0" y="6599238"/>
            <a:ext cx="4103688"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000">
                <a:cs typeface="Times New Roman" charset="0"/>
              </a:rPr>
              <a:t>Lim et al, J Hepatol 2014; In press; doi: 10.1002/hep.27135</a:t>
            </a:r>
          </a:p>
        </p:txBody>
      </p:sp>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3024188"/>
            <a:ext cx="4392612" cy="295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913" y="2408238"/>
            <a:ext cx="2759075" cy="1479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3913" y="3887788"/>
            <a:ext cx="2457450" cy="1568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9463" y="5184775"/>
            <a:ext cx="2500312" cy="1620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7" name="Line 9"/>
          <p:cNvSpPr>
            <a:spLocks noChangeShapeType="1"/>
          </p:cNvSpPr>
          <p:nvPr/>
        </p:nvSpPr>
        <p:spPr bwMode="auto">
          <a:xfrm>
            <a:off x="827088" y="4652963"/>
            <a:ext cx="3384550" cy="1587"/>
          </a:xfrm>
          <a:prstGeom prst="line">
            <a:avLst/>
          </a:prstGeom>
          <a:noFill/>
          <a:ln w="3240" cap="sq">
            <a:solidFill>
              <a:srgbClr val="FF00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43018" name="Text Box 10"/>
          <p:cNvSpPr txBox="1">
            <a:spLocks noChangeArrowheads="1"/>
          </p:cNvSpPr>
          <p:nvPr/>
        </p:nvSpPr>
        <p:spPr bwMode="auto">
          <a:xfrm>
            <a:off x="1196975" y="3240088"/>
            <a:ext cx="4340225" cy="1524000"/>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endParaRPr lang="it-IT" sz="1400">
              <a:cs typeface="Times New Roman" charset="0"/>
            </a:endParaRPr>
          </a:p>
          <a:p>
            <a:pPr algn="ctr">
              <a:buClrTx/>
              <a:buFontTx/>
              <a:buNone/>
            </a:pPr>
            <a:endParaRPr lang="it-IT" sz="1600" b="1">
              <a:cs typeface="Times New Roman" charset="0"/>
            </a:endParaRPr>
          </a:p>
          <a:p>
            <a:pPr algn="ctr">
              <a:buClrTx/>
              <a:buFontTx/>
              <a:buNone/>
            </a:pPr>
            <a:endParaRPr lang="it-IT" sz="1600" b="1">
              <a:cs typeface="Times New Roman" charset="0"/>
            </a:endParaRPr>
          </a:p>
          <a:p>
            <a:pPr algn="ctr">
              <a:buClrTx/>
              <a:buFontTx/>
              <a:buNone/>
            </a:pPr>
            <a:r>
              <a:rPr lang="it-IT" sz="1600" b="1">
                <a:cs typeface="Times New Roman" charset="0"/>
              </a:rPr>
              <a:t>In Milan-in, CPT-A/B patients</a:t>
            </a:r>
          </a:p>
          <a:p>
            <a:pPr algn="ctr">
              <a:buClrTx/>
              <a:buFontTx/>
              <a:buNone/>
            </a:pPr>
            <a:r>
              <a:rPr lang="it-IT" sz="1600" b="1">
                <a:cs typeface="Times New Roman" charset="0"/>
              </a:rPr>
              <a:t>LR is more cost-effective than CLT</a:t>
            </a:r>
          </a:p>
          <a:p>
            <a:pPr algn="ctr">
              <a:buClrTx/>
              <a:buFontTx/>
              <a:buNone/>
            </a:pPr>
            <a:r>
              <a:rPr lang="it-IT" sz="1600" b="1">
                <a:cs typeface="Times New Roman" charset="0"/>
              </a:rPr>
              <a:t>across 3 different costing scenarios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68413"/>
            <a:ext cx="5616575" cy="3857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4034" name="Text Box 2"/>
          <p:cNvSpPr txBox="1">
            <a:spLocks noChangeArrowheads="1"/>
          </p:cNvSpPr>
          <p:nvPr/>
        </p:nvSpPr>
        <p:spPr bwMode="auto">
          <a:xfrm>
            <a:off x="3224213" y="1046163"/>
            <a:ext cx="29194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i="1">
                <a:latin typeface="Cambria" charset="0"/>
              </a:rPr>
              <a:t>Transplant benefit</a:t>
            </a:r>
            <a:r>
              <a:rPr lang="it-IT" b="1">
                <a:latin typeface="Cambria" charset="0"/>
              </a:rPr>
              <a:t> globale</a:t>
            </a:r>
          </a:p>
        </p:txBody>
      </p:sp>
      <p:sp>
        <p:nvSpPr>
          <p:cNvPr id="44035" name="Text Box 3"/>
          <p:cNvSpPr txBox="1">
            <a:spLocks noChangeArrowheads="1"/>
          </p:cNvSpPr>
          <p:nvPr/>
        </p:nvSpPr>
        <p:spPr bwMode="auto">
          <a:xfrm>
            <a:off x="4559300" y="2016125"/>
            <a:ext cx="197961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solidFill>
                  <a:srgbClr val="FF0066"/>
                </a:solidFill>
                <a:ea typeface="SimSun" charset="0"/>
                <a:cs typeface="SimSun" charset="0"/>
              </a:rPr>
              <a:t>Padova (p trap 64%) </a:t>
            </a:r>
            <a:r>
              <a:rPr lang="it-IT" sz="1400" b="1">
                <a:ea typeface="SimSun" charset="0"/>
                <a:cs typeface="SimSun" charset="0"/>
              </a:rPr>
              <a:t> </a:t>
            </a:r>
          </a:p>
        </p:txBody>
      </p:sp>
      <p:sp>
        <p:nvSpPr>
          <p:cNvPr id="44036" name="Text Box 4"/>
          <p:cNvSpPr txBox="1">
            <a:spLocks noChangeArrowheads="1"/>
          </p:cNvSpPr>
          <p:nvPr/>
        </p:nvSpPr>
        <p:spPr bwMode="auto">
          <a:xfrm>
            <a:off x="3695700" y="2779713"/>
            <a:ext cx="10175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solidFill>
                  <a:srgbClr val="3366FF"/>
                </a:solidFill>
                <a:ea typeface="SimSun" charset="0"/>
                <a:cs typeface="SimSun" charset="0"/>
              </a:rPr>
              <a:t>ITA.LI.CA.</a:t>
            </a:r>
          </a:p>
        </p:txBody>
      </p:sp>
      <p:sp>
        <p:nvSpPr>
          <p:cNvPr id="44037" name="Text Box 5"/>
          <p:cNvSpPr txBox="1">
            <a:spLocks noChangeArrowheads="1"/>
          </p:cNvSpPr>
          <p:nvPr/>
        </p:nvSpPr>
        <p:spPr bwMode="auto">
          <a:xfrm>
            <a:off x="7164388" y="4365625"/>
            <a:ext cx="1046162"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latin typeface="Cambria" charset="0"/>
              </a:rPr>
              <a:t>p &lt; 0.0001</a:t>
            </a:r>
          </a:p>
        </p:txBody>
      </p:sp>
      <p:sp>
        <p:nvSpPr>
          <p:cNvPr id="44038" name="Text Box 6"/>
          <p:cNvSpPr txBox="1">
            <a:spLocks noChangeArrowheads="1"/>
          </p:cNvSpPr>
          <p:nvPr/>
        </p:nvSpPr>
        <p:spPr bwMode="auto">
          <a:xfrm>
            <a:off x="1763713" y="5373688"/>
            <a:ext cx="556418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latin typeface="Cambria" charset="0"/>
              </a:rPr>
              <a:t>Il benefit del trapianto si manifesta a 2 anni e a 5 anni giunge al 60% vs il 32 % delle terapie alternative</a:t>
            </a:r>
            <a:r>
              <a:rPr lang="it-IT"/>
              <a:t>.</a:t>
            </a:r>
          </a:p>
        </p:txBody>
      </p:sp>
      <p:sp>
        <p:nvSpPr>
          <p:cNvPr id="44039" name="AutoShape 7"/>
          <p:cNvSpPr>
            <a:spLocks/>
          </p:cNvSpPr>
          <p:nvPr/>
        </p:nvSpPr>
        <p:spPr bwMode="auto">
          <a:xfrm>
            <a:off x="7164388" y="2655888"/>
            <a:ext cx="280987" cy="944562"/>
          </a:xfrm>
          <a:prstGeom prst="rightBrace">
            <a:avLst>
              <a:gd name="adj1" fmla="val 8326"/>
              <a:gd name="adj2" fmla="val 50000"/>
            </a:avLst>
          </a:prstGeom>
          <a:noFill/>
          <a:ln w="25560" cap="sq">
            <a:solidFill>
              <a:srgbClr val="00CC99"/>
            </a:solidFill>
            <a:miter lim="800000"/>
            <a:headEnd/>
            <a:tailEnd/>
          </a:ln>
          <a:effectLst>
            <a:outerShdw blurRad="63500" dist="20160" dir="5400000" algn="ctr" rotWithShape="0">
              <a:srgbClr val="80808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040" name="Text Box 8"/>
          <p:cNvSpPr txBox="1">
            <a:spLocks noChangeArrowheads="1"/>
          </p:cNvSpPr>
          <p:nvPr/>
        </p:nvSpPr>
        <p:spPr bwMode="auto">
          <a:xfrm>
            <a:off x="7445375" y="2792413"/>
            <a:ext cx="129381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Benefit = 11 mesi</a:t>
            </a:r>
          </a:p>
        </p:txBody>
      </p:sp>
      <p:sp>
        <p:nvSpPr>
          <p:cNvPr id="44041" name="Text Box 9"/>
          <p:cNvSpPr txBox="1">
            <a:spLocks noChangeArrowheads="1"/>
          </p:cNvSpPr>
          <p:nvPr/>
        </p:nvSpPr>
        <p:spPr bwMode="auto">
          <a:xfrm>
            <a:off x="0" y="136525"/>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t>INTENTION TO TREAT</a:t>
            </a:r>
          </a:p>
          <a:p>
            <a:pPr algn="ctr">
              <a:buClrTx/>
              <a:buFontTx/>
              <a:buNone/>
            </a:pPr>
            <a:r>
              <a:rPr lang="it-IT" sz="2400" b="1"/>
              <a:t> TRANSPLANT BENEFIT</a:t>
            </a:r>
          </a:p>
        </p:txBody>
      </p:sp>
      <p:grpSp>
        <p:nvGrpSpPr>
          <p:cNvPr id="44042" name="Group 10"/>
          <p:cNvGrpSpPr>
            <a:grpSpLocks/>
          </p:cNvGrpSpPr>
          <p:nvPr/>
        </p:nvGrpSpPr>
        <p:grpSpPr bwMode="auto">
          <a:xfrm>
            <a:off x="7116763" y="26988"/>
            <a:ext cx="2019300" cy="1377950"/>
            <a:chOff x="4483" y="17"/>
            <a:chExt cx="1272" cy="868"/>
          </a:xfrm>
        </p:grpSpPr>
        <p:pic>
          <p:nvPicPr>
            <p:cNvPr id="4404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7"/>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4044" name="Rectangle 12"/>
            <p:cNvSpPr>
              <a:spLocks noChangeArrowheads="1"/>
            </p:cNvSpPr>
            <p:nvPr/>
          </p:nvSpPr>
          <p:spPr bwMode="auto">
            <a:xfrm>
              <a:off x="5434" y="620"/>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268413"/>
            <a:ext cx="5545137" cy="3811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5058" name="Text Box 2"/>
          <p:cNvSpPr txBox="1">
            <a:spLocks noChangeArrowheads="1"/>
          </p:cNvSpPr>
          <p:nvPr/>
        </p:nvSpPr>
        <p:spPr bwMode="auto">
          <a:xfrm>
            <a:off x="2854325" y="2616200"/>
            <a:ext cx="18827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solidFill>
                  <a:srgbClr val="FF0066"/>
                </a:solidFill>
                <a:latin typeface="Cambria" charset="0"/>
              </a:rPr>
              <a:t>Padova (p trap 54%)</a:t>
            </a:r>
          </a:p>
        </p:txBody>
      </p:sp>
      <p:sp>
        <p:nvSpPr>
          <p:cNvPr id="45059" name="Text Box 3"/>
          <p:cNvSpPr txBox="1">
            <a:spLocks noChangeArrowheads="1"/>
          </p:cNvSpPr>
          <p:nvPr/>
        </p:nvSpPr>
        <p:spPr bwMode="auto">
          <a:xfrm>
            <a:off x="1506538" y="974725"/>
            <a:ext cx="56721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i="1">
                <a:latin typeface="Cambria" charset="0"/>
              </a:rPr>
              <a:t>Transplant benefit</a:t>
            </a:r>
            <a:r>
              <a:rPr lang="it-IT" b="1">
                <a:latin typeface="Cambria" charset="0"/>
              </a:rPr>
              <a:t> nei pazienti negli stadi BCLC 0 e A</a:t>
            </a:r>
          </a:p>
        </p:txBody>
      </p:sp>
      <p:sp>
        <p:nvSpPr>
          <p:cNvPr id="45060" name="Text Box 4"/>
          <p:cNvSpPr txBox="1">
            <a:spLocks noChangeArrowheads="1"/>
          </p:cNvSpPr>
          <p:nvPr/>
        </p:nvSpPr>
        <p:spPr bwMode="auto">
          <a:xfrm>
            <a:off x="1258888" y="5445125"/>
            <a:ext cx="596265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latin typeface="Cambria" charset="0"/>
              </a:rPr>
              <a:t>Il benefit proveniente dal trapianto non è significativo per i pazienti allo stadio molto precoce e precoce dell</a:t>
            </a:r>
            <a:r>
              <a:rPr lang="ja-JP">
                <a:latin typeface="Arial"/>
              </a:rPr>
              <a:t>’</a:t>
            </a:r>
            <a:r>
              <a:rPr lang="it-IT">
                <a:latin typeface="Cambria" charset="0"/>
              </a:rPr>
              <a:t>HCC.</a:t>
            </a:r>
          </a:p>
        </p:txBody>
      </p:sp>
      <p:sp>
        <p:nvSpPr>
          <p:cNvPr id="45061" name="Text Box 5"/>
          <p:cNvSpPr txBox="1">
            <a:spLocks noChangeArrowheads="1"/>
          </p:cNvSpPr>
          <p:nvPr/>
        </p:nvSpPr>
        <p:spPr bwMode="auto">
          <a:xfrm>
            <a:off x="6802438" y="4292600"/>
            <a:ext cx="10382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latin typeface="Cambria" charset="0"/>
              </a:rPr>
              <a:t>p = 0,1683</a:t>
            </a:r>
          </a:p>
        </p:txBody>
      </p:sp>
      <p:sp>
        <p:nvSpPr>
          <p:cNvPr id="45062" name="Text Box 6"/>
          <p:cNvSpPr txBox="1">
            <a:spLocks noChangeArrowheads="1"/>
          </p:cNvSpPr>
          <p:nvPr/>
        </p:nvSpPr>
        <p:spPr bwMode="auto">
          <a:xfrm>
            <a:off x="3913188" y="1643063"/>
            <a:ext cx="13176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a:solidFill>
                  <a:srgbClr val="3333FF"/>
                </a:solidFill>
                <a:latin typeface="Cambria" charset="0"/>
              </a:rPr>
              <a:t>ITA.LI.CA</a:t>
            </a:r>
          </a:p>
        </p:txBody>
      </p:sp>
      <p:sp>
        <p:nvSpPr>
          <p:cNvPr id="45063" name="AutoShape 7"/>
          <p:cNvSpPr>
            <a:spLocks/>
          </p:cNvSpPr>
          <p:nvPr/>
        </p:nvSpPr>
        <p:spPr bwMode="auto">
          <a:xfrm>
            <a:off x="6780213" y="2446338"/>
            <a:ext cx="280987" cy="782637"/>
          </a:xfrm>
          <a:prstGeom prst="rightBrace">
            <a:avLst>
              <a:gd name="adj1" fmla="val 8330"/>
              <a:gd name="adj2" fmla="val 50000"/>
            </a:avLst>
          </a:prstGeom>
          <a:noFill/>
          <a:ln w="25560" cap="sq">
            <a:solidFill>
              <a:srgbClr val="00CC99"/>
            </a:solidFill>
            <a:miter lim="800000"/>
            <a:headEnd/>
            <a:tailEnd/>
          </a:ln>
          <a:effectLst>
            <a:outerShdw blurRad="63500" dist="20160" dir="5400000" algn="ctr" rotWithShape="0">
              <a:srgbClr val="80808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5064" name="Text Box 8"/>
          <p:cNvSpPr txBox="1">
            <a:spLocks noChangeArrowheads="1"/>
          </p:cNvSpPr>
          <p:nvPr/>
        </p:nvSpPr>
        <p:spPr bwMode="auto">
          <a:xfrm>
            <a:off x="7061200" y="2582863"/>
            <a:ext cx="117633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Benefit = 5 mesi</a:t>
            </a:r>
          </a:p>
        </p:txBody>
      </p:sp>
      <p:sp>
        <p:nvSpPr>
          <p:cNvPr id="45065" name="Text Box 9"/>
          <p:cNvSpPr txBox="1">
            <a:spLocks noChangeArrowheads="1"/>
          </p:cNvSpPr>
          <p:nvPr/>
        </p:nvSpPr>
        <p:spPr bwMode="auto">
          <a:xfrm>
            <a:off x="0" y="136525"/>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t>INTENTION TO TREAT</a:t>
            </a:r>
          </a:p>
          <a:p>
            <a:pPr algn="ctr">
              <a:buClrTx/>
              <a:buFontTx/>
              <a:buNone/>
            </a:pPr>
            <a:r>
              <a:rPr lang="it-IT" sz="2400" b="1"/>
              <a:t> TRANSPLANT BENEFIT</a:t>
            </a:r>
          </a:p>
        </p:txBody>
      </p:sp>
      <p:grpSp>
        <p:nvGrpSpPr>
          <p:cNvPr id="45066" name="Group 10"/>
          <p:cNvGrpSpPr>
            <a:grpSpLocks/>
          </p:cNvGrpSpPr>
          <p:nvPr/>
        </p:nvGrpSpPr>
        <p:grpSpPr bwMode="auto">
          <a:xfrm>
            <a:off x="7116763" y="23813"/>
            <a:ext cx="2019300" cy="1377950"/>
            <a:chOff x="4483" y="15"/>
            <a:chExt cx="1272" cy="868"/>
          </a:xfrm>
        </p:grpSpPr>
        <p:pic>
          <p:nvPicPr>
            <p:cNvPr id="4506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5068" name="Rectangle 12"/>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048375" cy="4200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2" name="Text Box 2"/>
          <p:cNvSpPr txBox="1">
            <a:spLocks noChangeArrowheads="1"/>
          </p:cNvSpPr>
          <p:nvPr/>
        </p:nvSpPr>
        <p:spPr bwMode="auto">
          <a:xfrm>
            <a:off x="2128838" y="1052513"/>
            <a:ext cx="43815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i="1">
                <a:latin typeface="Cambria" charset="0"/>
              </a:rPr>
              <a:t>Transplant benefit</a:t>
            </a:r>
            <a:r>
              <a:rPr lang="it-IT" b="1">
                <a:latin typeface="Cambria" charset="0"/>
              </a:rPr>
              <a:t> negli stadi BCLC B e C</a:t>
            </a:r>
          </a:p>
        </p:txBody>
      </p:sp>
      <p:sp>
        <p:nvSpPr>
          <p:cNvPr id="46083" name="Text Box 3"/>
          <p:cNvSpPr txBox="1">
            <a:spLocks noChangeArrowheads="1"/>
          </p:cNvSpPr>
          <p:nvPr/>
        </p:nvSpPr>
        <p:spPr bwMode="auto">
          <a:xfrm>
            <a:off x="4572000" y="2322513"/>
            <a:ext cx="18827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solidFill>
                  <a:srgbClr val="FF0066"/>
                </a:solidFill>
                <a:latin typeface="Cambria" charset="0"/>
              </a:rPr>
              <a:t>Padova (p trap 71%)</a:t>
            </a:r>
          </a:p>
        </p:txBody>
      </p:sp>
      <p:sp>
        <p:nvSpPr>
          <p:cNvPr id="46084" name="Text Box 4"/>
          <p:cNvSpPr txBox="1">
            <a:spLocks noChangeArrowheads="1"/>
          </p:cNvSpPr>
          <p:nvPr/>
        </p:nvSpPr>
        <p:spPr bwMode="auto">
          <a:xfrm>
            <a:off x="250825" y="5734050"/>
            <a:ext cx="85344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latin typeface="Cambria" charset="0"/>
              </a:rPr>
              <a:t>Il benefit proveniente dal trapianto è significativo per i pazienti negli stadi intermedio</a:t>
            </a:r>
          </a:p>
          <a:p>
            <a:pPr>
              <a:buClrTx/>
              <a:buFontTx/>
              <a:buNone/>
            </a:pPr>
            <a:r>
              <a:rPr lang="it-IT">
                <a:latin typeface="Cambria" charset="0"/>
              </a:rPr>
              <a:t> e avanzato, cioè fuori i criteri di Milano (Padova 49% vs ITA.LI.CA.19%).</a:t>
            </a:r>
          </a:p>
        </p:txBody>
      </p:sp>
      <p:sp>
        <p:nvSpPr>
          <p:cNvPr id="46085" name="Text Box 5"/>
          <p:cNvSpPr txBox="1">
            <a:spLocks noChangeArrowheads="1"/>
          </p:cNvSpPr>
          <p:nvPr/>
        </p:nvSpPr>
        <p:spPr bwMode="auto">
          <a:xfrm>
            <a:off x="7019925" y="4652963"/>
            <a:ext cx="9334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latin typeface="Cambria" charset="0"/>
              </a:rPr>
              <a:t>p = 0,023</a:t>
            </a:r>
          </a:p>
        </p:txBody>
      </p:sp>
      <p:sp>
        <p:nvSpPr>
          <p:cNvPr id="46086" name="Text Box 6"/>
          <p:cNvSpPr txBox="1">
            <a:spLocks noChangeArrowheads="1"/>
          </p:cNvSpPr>
          <p:nvPr/>
        </p:nvSpPr>
        <p:spPr bwMode="auto">
          <a:xfrm>
            <a:off x="2843213" y="3529013"/>
            <a:ext cx="17287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46087" name="Rectangle 7"/>
          <p:cNvSpPr>
            <a:spLocks noChangeArrowheads="1"/>
          </p:cNvSpPr>
          <p:nvPr/>
        </p:nvSpPr>
        <p:spPr bwMode="auto">
          <a:xfrm>
            <a:off x="3941763" y="3692525"/>
            <a:ext cx="938212"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3333FF"/>
                </a:solidFill>
              </a:rPr>
              <a:t>ITA.LI.CA</a:t>
            </a:r>
          </a:p>
        </p:txBody>
      </p:sp>
      <p:sp>
        <p:nvSpPr>
          <p:cNvPr id="46088" name="AutoShape 8"/>
          <p:cNvSpPr>
            <a:spLocks/>
          </p:cNvSpPr>
          <p:nvPr/>
        </p:nvSpPr>
        <p:spPr bwMode="auto">
          <a:xfrm>
            <a:off x="6931025" y="3262313"/>
            <a:ext cx="280988" cy="942975"/>
          </a:xfrm>
          <a:prstGeom prst="rightBrace">
            <a:avLst>
              <a:gd name="adj1" fmla="val 8328"/>
              <a:gd name="adj2" fmla="val 50000"/>
            </a:avLst>
          </a:prstGeom>
          <a:noFill/>
          <a:ln w="25560" cap="sq">
            <a:solidFill>
              <a:srgbClr val="00CC99"/>
            </a:solidFill>
            <a:miter lim="800000"/>
            <a:headEnd/>
            <a:tailEnd/>
          </a:ln>
          <a:effectLst>
            <a:outerShdw blurRad="63500" dist="20160" dir="5400000" algn="ctr" rotWithShape="0">
              <a:srgbClr val="80808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6089" name="Text Box 9"/>
          <p:cNvSpPr txBox="1">
            <a:spLocks noChangeArrowheads="1"/>
          </p:cNvSpPr>
          <p:nvPr/>
        </p:nvSpPr>
        <p:spPr bwMode="auto">
          <a:xfrm>
            <a:off x="7212013" y="3432175"/>
            <a:ext cx="129381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Benefit = 14 mesi</a:t>
            </a:r>
          </a:p>
        </p:txBody>
      </p:sp>
      <p:sp>
        <p:nvSpPr>
          <p:cNvPr id="46090" name="Text Box 10"/>
          <p:cNvSpPr txBox="1">
            <a:spLocks noChangeArrowheads="1"/>
          </p:cNvSpPr>
          <p:nvPr/>
        </p:nvSpPr>
        <p:spPr bwMode="auto">
          <a:xfrm>
            <a:off x="0" y="136525"/>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t>INTENTION TO TREAT</a:t>
            </a:r>
          </a:p>
          <a:p>
            <a:pPr algn="ctr">
              <a:buClrTx/>
              <a:buFontTx/>
              <a:buNone/>
            </a:pPr>
            <a:r>
              <a:rPr lang="it-IT" sz="2400" b="1"/>
              <a:t> TRANSPLANT BENEFIT</a:t>
            </a:r>
          </a:p>
        </p:txBody>
      </p:sp>
      <p:grpSp>
        <p:nvGrpSpPr>
          <p:cNvPr id="46091" name="Group 11"/>
          <p:cNvGrpSpPr>
            <a:grpSpLocks/>
          </p:cNvGrpSpPr>
          <p:nvPr/>
        </p:nvGrpSpPr>
        <p:grpSpPr bwMode="auto">
          <a:xfrm>
            <a:off x="7116763" y="23813"/>
            <a:ext cx="2019300" cy="1377950"/>
            <a:chOff x="4483" y="15"/>
            <a:chExt cx="1272" cy="868"/>
          </a:xfrm>
        </p:grpSpPr>
        <p:pic>
          <p:nvPicPr>
            <p:cNvPr id="4609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93" name="Rectangle 13"/>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68413"/>
            <a:ext cx="5184775" cy="3563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6" name="Text Box 2"/>
          <p:cNvSpPr txBox="1">
            <a:spLocks noChangeArrowheads="1"/>
          </p:cNvSpPr>
          <p:nvPr/>
        </p:nvSpPr>
        <p:spPr bwMode="auto">
          <a:xfrm>
            <a:off x="2339975" y="974725"/>
            <a:ext cx="41798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i="1">
                <a:latin typeface="Cambria" charset="0"/>
              </a:rPr>
              <a:t>Transplant benefit</a:t>
            </a:r>
            <a:r>
              <a:rPr lang="it-IT" b="1">
                <a:latin typeface="Cambria" charset="0"/>
              </a:rPr>
              <a:t> nello stadio BCLC D</a:t>
            </a:r>
          </a:p>
        </p:txBody>
      </p:sp>
      <p:sp>
        <p:nvSpPr>
          <p:cNvPr id="47107" name="Text Box 3"/>
          <p:cNvSpPr txBox="1">
            <a:spLocks noChangeArrowheads="1"/>
          </p:cNvSpPr>
          <p:nvPr/>
        </p:nvSpPr>
        <p:spPr bwMode="auto">
          <a:xfrm>
            <a:off x="4152900" y="2152650"/>
            <a:ext cx="194786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solidFill>
                  <a:srgbClr val="FF0066"/>
                </a:solidFill>
                <a:latin typeface="Cambria" charset="0"/>
              </a:rPr>
              <a:t>Padova (p trap 59%)</a:t>
            </a:r>
            <a:r>
              <a:rPr lang="it-IT"/>
              <a:t> </a:t>
            </a:r>
          </a:p>
        </p:txBody>
      </p:sp>
      <p:sp>
        <p:nvSpPr>
          <p:cNvPr id="47108" name="Text Box 4"/>
          <p:cNvSpPr txBox="1">
            <a:spLocks noChangeArrowheads="1"/>
          </p:cNvSpPr>
          <p:nvPr/>
        </p:nvSpPr>
        <p:spPr bwMode="auto">
          <a:xfrm>
            <a:off x="536575" y="5084763"/>
            <a:ext cx="806926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latin typeface="Cambria" charset="0"/>
              </a:rPr>
              <a:t>Il benefit per i pazienti allo stadio terminale è il più significativo – sopravvivenza </a:t>
            </a:r>
          </a:p>
          <a:p>
            <a:pPr>
              <a:buClrTx/>
              <a:buFontTx/>
              <a:buNone/>
            </a:pPr>
            <a:r>
              <a:rPr lang="it-IT">
                <a:latin typeface="Cambria" charset="0"/>
              </a:rPr>
              <a:t>a 5 anni del 60% vs 14% delle terapie alternative.</a:t>
            </a:r>
          </a:p>
        </p:txBody>
      </p:sp>
      <p:sp>
        <p:nvSpPr>
          <p:cNvPr id="47109" name="Text Box 5"/>
          <p:cNvSpPr txBox="1">
            <a:spLocks noChangeArrowheads="1"/>
          </p:cNvSpPr>
          <p:nvPr/>
        </p:nvSpPr>
        <p:spPr bwMode="auto">
          <a:xfrm>
            <a:off x="6734175" y="4075113"/>
            <a:ext cx="99853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latin typeface="Cambria" charset="0"/>
              </a:rPr>
              <a:t>p= 0,0054</a:t>
            </a:r>
          </a:p>
        </p:txBody>
      </p:sp>
      <p:sp>
        <p:nvSpPr>
          <p:cNvPr id="47110" name="Text Box 6"/>
          <p:cNvSpPr txBox="1">
            <a:spLocks noChangeArrowheads="1"/>
          </p:cNvSpPr>
          <p:nvPr/>
        </p:nvSpPr>
        <p:spPr bwMode="auto">
          <a:xfrm>
            <a:off x="2700338" y="3384550"/>
            <a:ext cx="1150937"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47111" name="Rectangle 7"/>
          <p:cNvSpPr>
            <a:spLocks noChangeArrowheads="1"/>
          </p:cNvSpPr>
          <p:nvPr/>
        </p:nvSpPr>
        <p:spPr bwMode="auto">
          <a:xfrm>
            <a:off x="5454650" y="3908425"/>
            <a:ext cx="93821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3333FF"/>
                </a:solidFill>
              </a:rPr>
              <a:t>ITA.LI.CA</a:t>
            </a:r>
          </a:p>
        </p:txBody>
      </p:sp>
      <p:sp>
        <p:nvSpPr>
          <p:cNvPr id="47112" name="AutoShape 8"/>
          <p:cNvSpPr>
            <a:spLocks/>
          </p:cNvSpPr>
          <p:nvPr/>
        </p:nvSpPr>
        <p:spPr bwMode="auto">
          <a:xfrm>
            <a:off x="6804025" y="2655888"/>
            <a:ext cx="280988" cy="1252537"/>
          </a:xfrm>
          <a:prstGeom prst="rightBrace">
            <a:avLst>
              <a:gd name="adj1" fmla="val 8337"/>
              <a:gd name="adj2" fmla="val 50000"/>
            </a:avLst>
          </a:prstGeom>
          <a:noFill/>
          <a:ln w="25560" cap="sq">
            <a:solidFill>
              <a:srgbClr val="00CC99"/>
            </a:solidFill>
            <a:miter lim="800000"/>
            <a:headEnd/>
            <a:tailEnd/>
          </a:ln>
          <a:effectLst>
            <a:outerShdw blurRad="63500" dist="20160" dir="5400000" algn="ctr" rotWithShape="0">
              <a:srgbClr val="80808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7113" name="Text Box 9"/>
          <p:cNvSpPr txBox="1">
            <a:spLocks noChangeArrowheads="1"/>
          </p:cNvSpPr>
          <p:nvPr/>
        </p:nvSpPr>
        <p:spPr bwMode="auto">
          <a:xfrm>
            <a:off x="7088188" y="2943225"/>
            <a:ext cx="12922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Benefit = 21 mesi</a:t>
            </a:r>
          </a:p>
        </p:txBody>
      </p:sp>
      <p:sp>
        <p:nvSpPr>
          <p:cNvPr id="47114" name="Text Box 10"/>
          <p:cNvSpPr txBox="1">
            <a:spLocks noChangeArrowheads="1"/>
          </p:cNvSpPr>
          <p:nvPr/>
        </p:nvSpPr>
        <p:spPr bwMode="auto">
          <a:xfrm>
            <a:off x="0" y="136525"/>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t>INTENTION TO TREAT</a:t>
            </a:r>
          </a:p>
          <a:p>
            <a:pPr algn="ctr">
              <a:buClrTx/>
              <a:buFontTx/>
              <a:buNone/>
            </a:pPr>
            <a:r>
              <a:rPr lang="it-IT" sz="2400" b="1"/>
              <a:t> TRANSPLANT BENEFIT</a:t>
            </a:r>
          </a:p>
        </p:txBody>
      </p:sp>
      <p:grpSp>
        <p:nvGrpSpPr>
          <p:cNvPr id="47115" name="Group 11"/>
          <p:cNvGrpSpPr>
            <a:grpSpLocks/>
          </p:cNvGrpSpPr>
          <p:nvPr/>
        </p:nvGrpSpPr>
        <p:grpSpPr bwMode="auto">
          <a:xfrm>
            <a:off x="7116763" y="23813"/>
            <a:ext cx="2019300" cy="1377950"/>
            <a:chOff x="4483" y="15"/>
            <a:chExt cx="1272" cy="868"/>
          </a:xfrm>
        </p:grpSpPr>
        <p:pic>
          <p:nvPicPr>
            <p:cNvPr id="471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17" name="Rectangle 13"/>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981200"/>
            <a:ext cx="5689600" cy="391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0" name="Text Box 2"/>
          <p:cNvSpPr txBox="1">
            <a:spLocks noChangeArrowheads="1"/>
          </p:cNvSpPr>
          <p:nvPr/>
        </p:nvSpPr>
        <p:spPr bwMode="auto">
          <a:xfrm>
            <a:off x="2484438" y="1622425"/>
            <a:ext cx="40068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i="1">
                <a:latin typeface="Cambria" charset="0"/>
              </a:rPr>
              <a:t>Transplant benefit</a:t>
            </a:r>
            <a:r>
              <a:rPr lang="it-IT" b="1">
                <a:latin typeface="Cambria" charset="0"/>
              </a:rPr>
              <a:t> e </a:t>
            </a:r>
            <a:r>
              <a:rPr lang="it-IT" b="1" u="sng">
                <a:latin typeface="Cambria" charset="0"/>
              </a:rPr>
              <a:t>multinodularità</a:t>
            </a:r>
          </a:p>
        </p:txBody>
      </p:sp>
      <p:sp>
        <p:nvSpPr>
          <p:cNvPr id="48131" name="Text Box 3"/>
          <p:cNvSpPr txBox="1">
            <a:spLocks noChangeArrowheads="1"/>
          </p:cNvSpPr>
          <p:nvPr/>
        </p:nvSpPr>
        <p:spPr bwMode="auto">
          <a:xfrm>
            <a:off x="5940425" y="2492375"/>
            <a:ext cx="83343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solidFill>
                  <a:srgbClr val="FF0066"/>
                </a:solidFill>
                <a:latin typeface="Cambria" charset="0"/>
              </a:rPr>
              <a:t>Padova</a:t>
            </a:r>
            <a:r>
              <a:rPr lang="it-IT">
                <a:latin typeface="Cambria" charset="0"/>
              </a:rPr>
              <a:t> </a:t>
            </a:r>
          </a:p>
        </p:txBody>
      </p:sp>
      <p:sp>
        <p:nvSpPr>
          <p:cNvPr id="48132" name="Text Box 4"/>
          <p:cNvSpPr txBox="1">
            <a:spLocks noChangeArrowheads="1"/>
          </p:cNvSpPr>
          <p:nvPr/>
        </p:nvSpPr>
        <p:spPr bwMode="auto">
          <a:xfrm>
            <a:off x="227013" y="6157913"/>
            <a:ext cx="867886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latin typeface="Cambria" charset="0"/>
              </a:rPr>
              <a:t>Il benefit è migliore nei pazienti trapiantati con multinodularità (74% vs 11% a 5 anni).</a:t>
            </a:r>
          </a:p>
        </p:txBody>
      </p:sp>
      <p:sp>
        <p:nvSpPr>
          <p:cNvPr id="48133" name="Text Box 5"/>
          <p:cNvSpPr txBox="1">
            <a:spLocks noChangeArrowheads="1"/>
          </p:cNvSpPr>
          <p:nvPr/>
        </p:nvSpPr>
        <p:spPr bwMode="auto">
          <a:xfrm>
            <a:off x="6948488" y="4365625"/>
            <a:ext cx="9985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latin typeface="Cambria" charset="0"/>
              </a:rPr>
              <a:t>p&lt; 0,0001</a:t>
            </a:r>
          </a:p>
        </p:txBody>
      </p:sp>
      <p:sp>
        <p:nvSpPr>
          <p:cNvPr id="48134" name="Text Box 6"/>
          <p:cNvSpPr txBox="1">
            <a:spLocks noChangeArrowheads="1"/>
          </p:cNvSpPr>
          <p:nvPr/>
        </p:nvSpPr>
        <p:spPr bwMode="auto">
          <a:xfrm>
            <a:off x="7556500" y="0"/>
            <a:ext cx="15859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latin typeface="Cambria" charset="0"/>
              </a:rPr>
              <a:t>DISCUSSIONE</a:t>
            </a:r>
          </a:p>
        </p:txBody>
      </p:sp>
      <p:sp>
        <p:nvSpPr>
          <p:cNvPr id="48135" name="Text Box 7"/>
          <p:cNvSpPr txBox="1">
            <a:spLocks noChangeArrowheads="1"/>
          </p:cNvSpPr>
          <p:nvPr/>
        </p:nvSpPr>
        <p:spPr bwMode="auto">
          <a:xfrm>
            <a:off x="2895600" y="3600450"/>
            <a:ext cx="1460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48136" name="Rectangle 8"/>
          <p:cNvSpPr>
            <a:spLocks noChangeArrowheads="1"/>
          </p:cNvSpPr>
          <p:nvPr/>
        </p:nvSpPr>
        <p:spPr bwMode="auto">
          <a:xfrm>
            <a:off x="5795963" y="4292600"/>
            <a:ext cx="10064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3333FF"/>
                </a:solidFill>
              </a:rPr>
              <a:t>ITA.LI.CA</a:t>
            </a:r>
          </a:p>
        </p:txBody>
      </p:sp>
      <p:sp>
        <p:nvSpPr>
          <p:cNvPr id="48137" name="Text Box 9"/>
          <p:cNvSpPr txBox="1">
            <a:spLocks noChangeArrowheads="1"/>
          </p:cNvSpPr>
          <p:nvPr/>
        </p:nvSpPr>
        <p:spPr bwMode="auto">
          <a:xfrm>
            <a:off x="0" y="136525"/>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t>INTENTION TO TREAT</a:t>
            </a:r>
          </a:p>
          <a:p>
            <a:pPr algn="ctr">
              <a:buClrTx/>
              <a:buFontTx/>
              <a:buNone/>
            </a:pPr>
            <a:r>
              <a:rPr lang="it-IT" sz="2400" b="1"/>
              <a:t> TRANSPLANT BENEFIT</a:t>
            </a:r>
          </a:p>
        </p:txBody>
      </p:sp>
      <p:grpSp>
        <p:nvGrpSpPr>
          <p:cNvPr id="48138" name="Group 10"/>
          <p:cNvGrpSpPr>
            <a:grpSpLocks/>
          </p:cNvGrpSpPr>
          <p:nvPr/>
        </p:nvGrpSpPr>
        <p:grpSpPr bwMode="auto">
          <a:xfrm>
            <a:off x="7116763" y="23813"/>
            <a:ext cx="2019300" cy="1377950"/>
            <a:chOff x="4483" y="15"/>
            <a:chExt cx="1272" cy="868"/>
          </a:xfrm>
        </p:grpSpPr>
        <p:pic>
          <p:nvPicPr>
            <p:cNvPr id="4813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40" name="Rectangle 12"/>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graphicFrame>
        <p:nvGraphicFramePr>
          <p:cNvPr id="49153" name="Group 1"/>
          <p:cNvGraphicFramePr>
            <a:graphicFrameLocks noGrp="1"/>
          </p:cNvGraphicFramePr>
          <p:nvPr/>
        </p:nvGraphicFramePr>
        <p:xfrm>
          <a:off x="107950" y="1471613"/>
          <a:ext cx="8858250" cy="2101852"/>
        </p:xfrm>
        <a:graphic>
          <a:graphicData uri="http://schemas.openxmlformats.org/drawingml/2006/table">
            <a:tbl>
              <a:tblPr/>
              <a:tblGrid>
                <a:gridCol w="1246188"/>
                <a:gridCol w="1612900"/>
                <a:gridCol w="1430337"/>
                <a:gridCol w="1217613"/>
                <a:gridCol w="1946275"/>
                <a:gridCol w="1404937"/>
              </a:tblGrid>
              <a:tr h="957263">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1800" b="1" i="0" u="none" strike="noStrike" cap="none" normalizeH="0" baseline="0">
                        <a:ln>
                          <a:noFill/>
                        </a:ln>
                        <a:solidFill>
                          <a:srgbClr val="FFFFFF"/>
                        </a:solidFill>
                        <a:effectLst/>
                        <a:latin typeface="Calibri" charset="0"/>
                        <a:ea typeface="SimSun" charset="0"/>
                        <a:cs typeface="SimSun" charset="0"/>
                      </a:endParaRP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PADOVA</a:t>
                      </a:r>
                    </a:p>
                    <a:p>
                      <a:pPr marL="0" marR="0" lvl="0" indent="0" algn="ctr" defTabSz="449263" rtl="0" eaLnBrk="1" fontAlgn="base" latinLnBrk="0" hangingPunct="1">
                        <a:lnSpc>
                          <a:spcPct val="11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5-YR SURV</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ITALICA</a:t>
                      </a:r>
                    </a:p>
                    <a:p>
                      <a:pPr marL="0" marR="0" lvl="0" indent="0" algn="ctr" defTabSz="449263" rtl="0" eaLnBrk="1" fontAlgn="base" latinLnBrk="0" hangingPunct="1">
                        <a:lnSpc>
                          <a:spcPct val="11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5-YR SURV</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BENEFIT</a:t>
                      </a:r>
                    </a:p>
                    <a:p>
                      <a:pPr marL="0" marR="0" lvl="0" indent="0" algn="ctr" defTabSz="449263" rtl="0" eaLnBrk="1" fontAlgn="base" latinLnBrk="0" hangingPunct="1">
                        <a:lnSpc>
                          <a:spcPct val="11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(mesi)</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PROB. TRAPIANTO</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BENEFIT/ ORGANO</a:t>
                      </a:r>
                    </a:p>
                    <a:p>
                      <a:pPr marL="0" marR="0" lvl="0" indent="0" algn="ctr" defTabSz="449263" rtl="0" eaLnBrk="1" fontAlgn="base" latinLnBrk="0" hangingPunct="1">
                        <a:lnSpc>
                          <a:spcPct val="11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1" i="0" u="none" strike="noStrike" cap="none" normalizeH="0" baseline="0">
                          <a:ln>
                            <a:noFill/>
                          </a:ln>
                          <a:solidFill>
                            <a:srgbClr val="FFFFFF"/>
                          </a:solidFill>
                          <a:effectLst/>
                          <a:latin typeface="Calibri" charset="0"/>
                          <a:ea typeface="SimSun" charset="0"/>
                          <a:cs typeface="SimSun" charset="0"/>
                        </a:rPr>
                        <a:t>(mesi)</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00CC99"/>
                    </a:solidFill>
                  </a:tcPr>
                </a:tc>
              </a:tr>
              <a:tr h="392113">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BCLC 0-A</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61%</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46%</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5 </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54%</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9 </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r>
              <a:tr h="376238">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BCLC B-C</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49%</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19%</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14</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71%</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20</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7F6EF"/>
                    </a:solidFill>
                  </a:tcPr>
                </a:tc>
              </a:tr>
              <a:tr h="376238">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BCLC D</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60%</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14%</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21</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59%</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800" b="0" i="0" u="none" strike="noStrike" cap="none" normalizeH="0" baseline="0">
                          <a:ln>
                            <a:noFill/>
                          </a:ln>
                          <a:solidFill>
                            <a:srgbClr val="000000"/>
                          </a:solidFill>
                          <a:effectLst/>
                          <a:latin typeface="Calibri" charset="0"/>
                          <a:ea typeface="SimSun" charset="0"/>
                          <a:cs typeface="SimSun" charset="0"/>
                        </a:rPr>
                        <a:t>36</a:t>
                      </a:r>
                    </a:p>
                  </a:txBody>
                  <a:tcPr marL="90000" marR="900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BECDE"/>
                    </a:solidFill>
                  </a:tcPr>
                </a:tc>
              </a:tr>
            </a:tbl>
          </a:graphicData>
        </a:graphic>
      </p:graphicFrame>
      <p:pic>
        <p:nvPicPr>
          <p:cNvPr id="49236"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786188"/>
            <a:ext cx="5314950" cy="2863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237" name="Text Box 85"/>
          <p:cNvSpPr txBox="1">
            <a:spLocks noChangeArrowheads="1"/>
          </p:cNvSpPr>
          <p:nvPr/>
        </p:nvSpPr>
        <p:spPr bwMode="auto">
          <a:xfrm>
            <a:off x="0" y="136525"/>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t>INTENTION TO TREAT</a:t>
            </a:r>
          </a:p>
          <a:p>
            <a:pPr algn="ctr">
              <a:buClrTx/>
              <a:buFontTx/>
              <a:buNone/>
            </a:pPr>
            <a:r>
              <a:rPr lang="it-IT" sz="2400" b="1"/>
              <a:t> TRANSPLANT BENEFIT</a:t>
            </a:r>
          </a:p>
        </p:txBody>
      </p:sp>
      <p:grpSp>
        <p:nvGrpSpPr>
          <p:cNvPr id="49238" name="Group 86"/>
          <p:cNvGrpSpPr>
            <a:grpSpLocks/>
          </p:cNvGrpSpPr>
          <p:nvPr/>
        </p:nvGrpSpPr>
        <p:grpSpPr bwMode="auto">
          <a:xfrm>
            <a:off x="7116763" y="23813"/>
            <a:ext cx="2019300" cy="1377950"/>
            <a:chOff x="4483" y="15"/>
            <a:chExt cx="1272" cy="868"/>
          </a:xfrm>
        </p:grpSpPr>
        <p:pic>
          <p:nvPicPr>
            <p:cNvPr id="49239" name="Picture 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240" name="Rectangle 88"/>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
        <p:nvSpPr>
          <p:cNvPr id="49241" name="Rectangle 89"/>
          <p:cNvSpPr>
            <a:spLocks noChangeArrowheads="1"/>
          </p:cNvSpPr>
          <p:nvPr/>
        </p:nvSpPr>
        <p:spPr bwMode="auto">
          <a:xfrm>
            <a:off x="7885113" y="2349500"/>
            <a:ext cx="719137" cy="1223963"/>
          </a:xfrm>
          <a:prstGeom prst="rect">
            <a:avLst/>
          </a:prstGeom>
          <a:solidFill>
            <a:srgbClr val="FF0000">
              <a:alpha val="28999"/>
            </a:srgbClr>
          </a:solidFill>
          <a:ln w="9360" cap="sq">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49236"/>
                                        </p:tgtEl>
                                        <p:attrNameLst>
                                          <p:attrName>style.visibility</p:attrName>
                                        </p:attrNameLst>
                                      </p:cBhvr>
                                      <p:to>
                                        <p:strVal val="visible"/>
                                      </p:to>
                                    </p:set>
                                    <p:animEffect transition="in" filter="dissolve">
                                      <p:cBhvr additive="repl">
                                        <p:cTn id="7" dur="500"/>
                                        <p:tgtEl>
                                          <p:spTgt spid="49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569913" y="1712913"/>
            <a:ext cx="2244725"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b="1">
                <a:solidFill>
                  <a:srgbClr val="000000"/>
                </a:solidFill>
                <a:latin typeface="Cambria" charset="0"/>
              </a:rPr>
              <a:t>BCLC 0-A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0000"/>
              </a:solidFill>
              <a:latin typeface="Times New Roman"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Cambria" charset="0"/>
              </a:rPr>
              <a:t>BCLC B-C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0000"/>
              </a:solidFill>
              <a:latin typeface="Times New Roman" charset="0"/>
              <a:cs typeface="Times New Roman"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b="1">
                <a:solidFill>
                  <a:srgbClr val="000000"/>
                </a:solidFill>
                <a:latin typeface="Cambria" charset="0"/>
              </a:rPr>
              <a:t>BCLC D</a:t>
            </a:r>
          </a:p>
        </p:txBody>
      </p:sp>
      <p:sp>
        <p:nvSpPr>
          <p:cNvPr id="50178" name="Rectangle 2"/>
          <p:cNvSpPr>
            <a:spLocks noChangeArrowheads="1"/>
          </p:cNvSpPr>
          <p:nvPr/>
        </p:nvSpPr>
        <p:spPr bwMode="auto">
          <a:xfrm>
            <a:off x="5734050" y="1692275"/>
            <a:ext cx="1268413"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b="1">
                <a:solidFill>
                  <a:srgbClr val="000000"/>
                </a:solidFill>
                <a:latin typeface="Cambria" charset="0"/>
              </a:rPr>
              <a:t>70</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0000"/>
              </a:solidFill>
              <a:latin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Cambria" charset="0"/>
              </a:rPr>
              <a:t>113</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0000"/>
              </a:solidFill>
              <a:latin typeface="Times New Roman" charset="0"/>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b="1">
                <a:solidFill>
                  <a:srgbClr val="000000"/>
                </a:solidFill>
                <a:latin typeface="Cambria" charset="0"/>
              </a:rPr>
              <a:t>72</a:t>
            </a:r>
          </a:p>
        </p:txBody>
      </p:sp>
      <p:sp>
        <p:nvSpPr>
          <p:cNvPr id="50179" name="AutoShape 3"/>
          <p:cNvSpPr>
            <a:spLocks noChangeArrowheads="1"/>
          </p:cNvSpPr>
          <p:nvPr/>
        </p:nvSpPr>
        <p:spPr bwMode="auto">
          <a:xfrm>
            <a:off x="4530725" y="1836738"/>
            <a:ext cx="773113" cy="296862"/>
          </a:xfrm>
          <a:prstGeom prst="rightArrow">
            <a:avLst>
              <a:gd name="adj1" fmla="val 50000"/>
              <a:gd name="adj2" fmla="val 50000"/>
            </a:avLst>
          </a:prstGeom>
          <a:gradFill rotWithShape="0">
            <a:gsLst>
              <a:gs pos="0">
                <a:srgbClr val="85FFDB"/>
              </a:gs>
              <a:gs pos="100000">
                <a:srgbClr val="00EBA8"/>
              </a:gs>
            </a:gsLst>
            <a:lin ang="5400000" scaled="1"/>
          </a:gradFill>
          <a:ln w="9360" cap="sq">
            <a:solidFill>
              <a:srgbClr val="00CC98"/>
            </a:solidFill>
            <a:miter lim="800000"/>
            <a:headEnd/>
            <a:tailEnd/>
          </a:ln>
          <a:effectLst>
            <a:outerShdw blurRad="63500" dist="23040" dir="5400000" algn="ctr" rotWithShape="0">
              <a:srgbClr val="808080">
                <a:alpha val="35036"/>
              </a:srgbClr>
            </a:outerShdw>
          </a:effectLst>
        </p:spPr>
        <p:txBody>
          <a:bodyPr wrap="none" anchor="ctr"/>
          <a:lstStyle/>
          <a:p>
            <a:endParaRPr lang="it-IT"/>
          </a:p>
        </p:txBody>
      </p:sp>
      <p:sp>
        <p:nvSpPr>
          <p:cNvPr id="50180" name="AutoShape 4"/>
          <p:cNvSpPr>
            <a:spLocks noChangeArrowheads="1"/>
          </p:cNvSpPr>
          <p:nvPr/>
        </p:nvSpPr>
        <p:spPr bwMode="auto">
          <a:xfrm>
            <a:off x="4511675" y="2344738"/>
            <a:ext cx="773113" cy="295275"/>
          </a:xfrm>
          <a:prstGeom prst="rightArrow">
            <a:avLst>
              <a:gd name="adj1" fmla="val 50000"/>
              <a:gd name="adj2" fmla="val 50002"/>
            </a:avLst>
          </a:prstGeom>
          <a:gradFill rotWithShape="0">
            <a:gsLst>
              <a:gs pos="0">
                <a:srgbClr val="85FFDB"/>
              </a:gs>
              <a:gs pos="100000">
                <a:srgbClr val="00EBA8"/>
              </a:gs>
            </a:gsLst>
            <a:lin ang="5400000" scaled="1"/>
          </a:gradFill>
          <a:ln w="9360" cap="sq">
            <a:solidFill>
              <a:srgbClr val="00CC98"/>
            </a:solidFill>
            <a:miter lim="800000"/>
            <a:headEnd/>
            <a:tailEnd/>
          </a:ln>
          <a:effectLst>
            <a:outerShdw blurRad="63500" dist="23040" dir="5400000" algn="ctr" rotWithShape="0">
              <a:srgbClr val="808080">
                <a:alpha val="35036"/>
              </a:srgbClr>
            </a:outerShdw>
          </a:effectLst>
        </p:spPr>
        <p:txBody>
          <a:bodyPr wrap="none" anchor="ctr"/>
          <a:lstStyle/>
          <a:p>
            <a:endParaRPr lang="it-IT"/>
          </a:p>
        </p:txBody>
      </p:sp>
      <p:sp>
        <p:nvSpPr>
          <p:cNvPr id="50181" name="AutoShape 5"/>
          <p:cNvSpPr>
            <a:spLocks noChangeArrowheads="1"/>
          </p:cNvSpPr>
          <p:nvPr/>
        </p:nvSpPr>
        <p:spPr bwMode="auto">
          <a:xfrm>
            <a:off x="4510088" y="2997200"/>
            <a:ext cx="771525" cy="296863"/>
          </a:xfrm>
          <a:prstGeom prst="rightArrow">
            <a:avLst>
              <a:gd name="adj1" fmla="val 50000"/>
              <a:gd name="adj2" fmla="val 50005"/>
            </a:avLst>
          </a:prstGeom>
          <a:gradFill rotWithShape="0">
            <a:gsLst>
              <a:gs pos="0">
                <a:srgbClr val="85FFDB"/>
              </a:gs>
              <a:gs pos="100000">
                <a:srgbClr val="00EBA8"/>
              </a:gs>
            </a:gsLst>
            <a:lin ang="5400000" scaled="1"/>
          </a:gradFill>
          <a:ln w="9360" cap="sq">
            <a:solidFill>
              <a:srgbClr val="00CC98"/>
            </a:solidFill>
            <a:miter lim="800000"/>
            <a:headEnd/>
            <a:tailEnd/>
          </a:ln>
          <a:effectLst>
            <a:outerShdw blurRad="63500" dist="23040" dir="5400000" algn="ctr" rotWithShape="0">
              <a:srgbClr val="808080">
                <a:alpha val="35036"/>
              </a:srgbClr>
            </a:outerShdw>
          </a:effectLst>
        </p:spPr>
        <p:txBody>
          <a:bodyPr wrap="none" anchor="ctr"/>
          <a:lstStyle/>
          <a:p>
            <a:endParaRPr lang="it-IT"/>
          </a:p>
        </p:txBody>
      </p:sp>
      <p:sp>
        <p:nvSpPr>
          <p:cNvPr id="50182" name="Text Box 6"/>
          <p:cNvSpPr txBox="1">
            <a:spLocks noChangeArrowheads="1"/>
          </p:cNvSpPr>
          <p:nvPr/>
        </p:nvSpPr>
        <p:spPr bwMode="auto">
          <a:xfrm>
            <a:off x="6018213" y="3429000"/>
            <a:ext cx="20828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000" b="1">
                <a:solidFill>
                  <a:srgbClr val="FF0000"/>
                </a:solidFill>
                <a:latin typeface="Cambria" charset="0"/>
              </a:rPr>
              <a:t>255 months</a:t>
            </a:r>
          </a:p>
        </p:txBody>
      </p:sp>
      <p:sp>
        <p:nvSpPr>
          <p:cNvPr id="50183" name="Text Box 7"/>
          <p:cNvSpPr txBox="1">
            <a:spLocks noChangeArrowheads="1"/>
          </p:cNvSpPr>
          <p:nvPr/>
        </p:nvSpPr>
        <p:spPr bwMode="auto">
          <a:xfrm>
            <a:off x="4886325" y="1004888"/>
            <a:ext cx="28590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t>Mesi di vita salvati</a:t>
            </a:r>
          </a:p>
        </p:txBody>
      </p:sp>
      <p:sp>
        <p:nvSpPr>
          <p:cNvPr id="50184" name="Line 8"/>
          <p:cNvSpPr>
            <a:spLocks noChangeShapeType="1"/>
          </p:cNvSpPr>
          <p:nvPr/>
        </p:nvSpPr>
        <p:spPr bwMode="auto">
          <a:xfrm>
            <a:off x="569913" y="1484313"/>
            <a:ext cx="7316787" cy="1587"/>
          </a:xfrm>
          <a:prstGeom prst="line">
            <a:avLst/>
          </a:prstGeom>
          <a:noFill/>
          <a:ln w="255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0185" name="Line 9"/>
          <p:cNvSpPr>
            <a:spLocks noChangeShapeType="1"/>
          </p:cNvSpPr>
          <p:nvPr/>
        </p:nvSpPr>
        <p:spPr bwMode="auto">
          <a:xfrm>
            <a:off x="5795963" y="3429000"/>
            <a:ext cx="1079500" cy="1588"/>
          </a:xfrm>
          <a:prstGeom prst="line">
            <a:avLst/>
          </a:prstGeom>
          <a:noFill/>
          <a:ln w="255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0186" name="Rectangle 10"/>
          <p:cNvSpPr>
            <a:spLocks noChangeArrowheads="1"/>
          </p:cNvSpPr>
          <p:nvPr/>
        </p:nvSpPr>
        <p:spPr bwMode="auto">
          <a:xfrm>
            <a:off x="2884488" y="1722438"/>
            <a:ext cx="1268412"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b="1">
                <a:solidFill>
                  <a:srgbClr val="000000"/>
                </a:solidFill>
                <a:latin typeface="Cambria" charset="0"/>
              </a:rPr>
              <a:t>93</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0000"/>
              </a:solidFill>
              <a:latin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Cambria" charset="0"/>
              </a:rPr>
              <a:t>68</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0000"/>
              </a:solidFill>
              <a:latin typeface="Times New Roman" charset="0"/>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b="1">
                <a:solidFill>
                  <a:srgbClr val="000000"/>
                </a:solidFill>
                <a:latin typeface="Cambria" charset="0"/>
              </a:rPr>
              <a:t>24</a:t>
            </a:r>
          </a:p>
        </p:txBody>
      </p:sp>
      <p:sp>
        <p:nvSpPr>
          <p:cNvPr id="50187" name="Text Box 11"/>
          <p:cNvSpPr txBox="1">
            <a:spLocks noChangeArrowheads="1"/>
          </p:cNvSpPr>
          <p:nvPr/>
        </p:nvSpPr>
        <p:spPr bwMode="auto">
          <a:xfrm>
            <a:off x="2843213" y="1022350"/>
            <a:ext cx="1163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t>Organi</a:t>
            </a:r>
          </a:p>
        </p:txBody>
      </p:sp>
      <p:sp>
        <p:nvSpPr>
          <p:cNvPr id="50188" name="Text Box 12"/>
          <p:cNvSpPr txBox="1">
            <a:spLocks noChangeArrowheads="1"/>
          </p:cNvSpPr>
          <p:nvPr/>
        </p:nvSpPr>
        <p:spPr bwMode="auto">
          <a:xfrm>
            <a:off x="3132138" y="3438525"/>
            <a:ext cx="85725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000" b="1">
                <a:latin typeface="Cambria" charset="0"/>
              </a:rPr>
              <a:t>185</a:t>
            </a:r>
          </a:p>
        </p:txBody>
      </p:sp>
      <p:sp>
        <p:nvSpPr>
          <p:cNvPr id="50189" name="Text Box 13"/>
          <p:cNvSpPr txBox="1">
            <a:spLocks noChangeArrowheads="1"/>
          </p:cNvSpPr>
          <p:nvPr/>
        </p:nvSpPr>
        <p:spPr bwMode="auto">
          <a:xfrm>
            <a:off x="179388" y="4705350"/>
            <a:ext cx="7951787"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1pPr>
            <a:lvl2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2pPr>
            <a:lvl3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3pPr>
            <a:lvl4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4pPr>
            <a:lvl5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9pPr>
          </a:lstStyle>
          <a:p>
            <a:pPr>
              <a:buClrTx/>
              <a:buFontTx/>
              <a:buNone/>
            </a:pPr>
            <a:r>
              <a:rPr lang="it-IT" sz="2000" b="1">
                <a:latin typeface="Cambria" charset="0"/>
              </a:rPr>
              <a:t>BCLC 0-A Utility philosophy (Milan in) 185		           </a:t>
            </a:r>
            <a:r>
              <a:rPr lang="it-IT" sz="2000" b="1">
                <a:solidFill>
                  <a:srgbClr val="FF0000"/>
                </a:solidFill>
                <a:latin typeface="Cambria" charset="0"/>
              </a:rPr>
              <a:t>139 months </a:t>
            </a:r>
            <a:r>
              <a:rPr lang="it-IT" sz="2000" b="1">
                <a:latin typeface="Cambria" charset="0"/>
              </a:rPr>
              <a:t>	    					   </a:t>
            </a:r>
          </a:p>
        </p:txBody>
      </p:sp>
      <p:sp>
        <p:nvSpPr>
          <p:cNvPr id="50190" name="Text Box 14"/>
          <p:cNvSpPr txBox="1">
            <a:spLocks noChangeArrowheads="1"/>
          </p:cNvSpPr>
          <p:nvPr/>
        </p:nvSpPr>
        <p:spPr bwMode="auto">
          <a:xfrm>
            <a:off x="187325" y="5445125"/>
            <a:ext cx="8447088"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1pPr>
            <a:lvl2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2pPr>
            <a:lvl3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3pPr>
            <a:lvl4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4pPr>
            <a:lvl5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9pPr>
          </a:lstStyle>
          <a:p>
            <a:pPr>
              <a:buClrTx/>
              <a:buFontTx/>
              <a:buNone/>
            </a:pPr>
            <a:r>
              <a:rPr lang="it-IT" sz="2000" b="1">
                <a:latin typeface="Cambria" charset="0"/>
              </a:rPr>
              <a:t>BCLC B-C Benefit philosophy  (downstaging) 185		     </a:t>
            </a:r>
            <a:r>
              <a:rPr lang="it-IT" sz="2000" b="1">
                <a:solidFill>
                  <a:srgbClr val="FF0000"/>
                </a:solidFill>
                <a:latin typeface="Cambria" charset="0"/>
              </a:rPr>
              <a:t>308 months	</a:t>
            </a:r>
            <a:r>
              <a:rPr lang="it-IT" sz="2000" b="1">
                <a:latin typeface="Cambria" charset="0"/>
              </a:rPr>
              <a:t>					    </a:t>
            </a:r>
          </a:p>
        </p:txBody>
      </p:sp>
      <p:sp>
        <p:nvSpPr>
          <p:cNvPr id="50191" name="Text Box 15"/>
          <p:cNvSpPr txBox="1">
            <a:spLocks noChangeArrowheads="1"/>
          </p:cNvSpPr>
          <p:nvPr/>
        </p:nvSpPr>
        <p:spPr bwMode="auto">
          <a:xfrm>
            <a:off x="179388" y="6124575"/>
            <a:ext cx="9288462"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1pPr>
            <a:lvl2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2pPr>
            <a:lvl3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3pPr>
            <a:lvl4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4pPr>
            <a:lvl5pPr>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1325" algn="l"/>
                <a:tab pos="890588" algn="l"/>
                <a:tab pos="1339850" algn="l"/>
                <a:tab pos="1789113" algn="l"/>
                <a:tab pos="2238375" algn="l"/>
                <a:tab pos="2687638" algn="l"/>
                <a:tab pos="3136900" algn="l"/>
                <a:tab pos="3586163" algn="l"/>
                <a:tab pos="4035425" algn="l"/>
                <a:tab pos="4484688" algn="l"/>
                <a:tab pos="4933950" algn="l"/>
                <a:tab pos="5389563" algn="l"/>
                <a:tab pos="5832475" algn="l"/>
                <a:tab pos="6281738" algn="l"/>
                <a:tab pos="6731000" algn="l"/>
                <a:tab pos="7180263" algn="l"/>
                <a:tab pos="7629525" algn="l"/>
                <a:tab pos="8078788" algn="l"/>
                <a:tab pos="8528050" algn="l"/>
                <a:tab pos="8977313" algn="l"/>
                <a:tab pos="8978900" algn="l"/>
                <a:tab pos="9428163" algn="l"/>
                <a:tab pos="9877425" algn="l"/>
                <a:tab pos="10326688" algn="l"/>
                <a:tab pos="10779125" algn="l"/>
                <a:tab pos="10779125" algn="l"/>
                <a:tab pos="10780713" algn="l"/>
              </a:tabLst>
              <a:defRPr>
                <a:solidFill>
                  <a:srgbClr val="000000"/>
                </a:solidFill>
                <a:latin typeface="Arial" charset="0"/>
                <a:ea typeface="ＭＳ Ｐゴシック" charset="0"/>
                <a:cs typeface="Arial" charset="0"/>
              </a:defRPr>
            </a:lvl9pPr>
          </a:lstStyle>
          <a:p>
            <a:pPr>
              <a:buClrTx/>
              <a:buFontTx/>
              <a:buNone/>
            </a:pPr>
            <a:r>
              <a:rPr lang="it-IT" sz="2000" b="1">
                <a:latin typeface="Cambria" charset="0"/>
              </a:rPr>
              <a:t>BCLC D Benefit philosophy (severe cirrhosis+HCC) 185 		</a:t>
            </a:r>
            <a:r>
              <a:rPr lang="it-IT" sz="2000" b="1">
                <a:solidFill>
                  <a:srgbClr val="FF0000"/>
                </a:solidFill>
                <a:latin typeface="Cambria" charset="0"/>
              </a:rPr>
              <a:t>555 months</a:t>
            </a:r>
            <a:r>
              <a:rPr lang="it-IT" sz="2000" b="1">
                <a:latin typeface="Cambria" charset="0"/>
              </a:rPr>
              <a:t>						</a:t>
            </a:r>
          </a:p>
        </p:txBody>
      </p:sp>
      <p:sp>
        <p:nvSpPr>
          <p:cNvPr id="50192" name="Line 16"/>
          <p:cNvSpPr>
            <a:spLocks noChangeShapeType="1"/>
          </p:cNvSpPr>
          <p:nvPr/>
        </p:nvSpPr>
        <p:spPr bwMode="auto">
          <a:xfrm>
            <a:off x="544513" y="4005263"/>
            <a:ext cx="7316787" cy="1587"/>
          </a:xfrm>
          <a:prstGeom prst="line">
            <a:avLst/>
          </a:prstGeom>
          <a:noFill/>
          <a:ln w="255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0193" name="Text Box 17"/>
          <p:cNvSpPr txBox="1">
            <a:spLocks noChangeArrowheads="1"/>
          </p:cNvSpPr>
          <p:nvPr/>
        </p:nvSpPr>
        <p:spPr bwMode="auto">
          <a:xfrm>
            <a:off x="1712913" y="188913"/>
            <a:ext cx="5697537"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t>POPULATION TRANSPLANT BENEFIT</a:t>
            </a:r>
          </a:p>
          <a:p>
            <a:pPr algn="ctr">
              <a:buClrTx/>
              <a:buFontTx/>
              <a:buNone/>
            </a:pPr>
            <a:r>
              <a:rPr lang="it-IT" sz="2400" b="1"/>
              <a:t>(on 185 Tx at Padova University)IT</a:t>
            </a:r>
          </a:p>
        </p:txBody>
      </p:sp>
      <p:sp>
        <p:nvSpPr>
          <p:cNvPr id="50194" name="Text Box 18"/>
          <p:cNvSpPr txBox="1">
            <a:spLocks noChangeArrowheads="1"/>
          </p:cNvSpPr>
          <p:nvPr/>
        </p:nvSpPr>
        <p:spPr bwMode="auto">
          <a:xfrm>
            <a:off x="582613" y="3503613"/>
            <a:ext cx="85725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000" b="1">
                <a:latin typeface="Cambria" charset="0"/>
              </a:rPr>
              <a:t>TOT</a:t>
            </a:r>
          </a:p>
        </p:txBody>
      </p:sp>
      <p:sp>
        <p:nvSpPr>
          <p:cNvPr id="50195" name="AutoShape 19"/>
          <p:cNvSpPr>
            <a:spLocks noChangeArrowheads="1"/>
          </p:cNvSpPr>
          <p:nvPr/>
        </p:nvSpPr>
        <p:spPr bwMode="auto">
          <a:xfrm>
            <a:off x="4508500" y="3500438"/>
            <a:ext cx="771525" cy="296862"/>
          </a:xfrm>
          <a:prstGeom prst="rightArrow">
            <a:avLst>
              <a:gd name="adj1" fmla="val 50000"/>
              <a:gd name="adj2" fmla="val 50005"/>
            </a:avLst>
          </a:prstGeom>
          <a:gradFill rotWithShape="0">
            <a:gsLst>
              <a:gs pos="0">
                <a:srgbClr val="85FFDB"/>
              </a:gs>
              <a:gs pos="100000">
                <a:srgbClr val="00EBA8"/>
              </a:gs>
            </a:gsLst>
            <a:lin ang="5400000" scaled="1"/>
          </a:gradFill>
          <a:ln w="9360" cap="sq">
            <a:solidFill>
              <a:srgbClr val="00CC98"/>
            </a:solidFill>
            <a:miter lim="800000"/>
            <a:headEnd/>
            <a:tailEnd/>
          </a:ln>
          <a:effectLst>
            <a:outerShdw blurRad="63500" dist="23040" dir="5400000" algn="ctr" rotWithShape="0">
              <a:srgbClr val="808080">
                <a:alpha val="35036"/>
              </a:srgbClr>
            </a:outerShdw>
          </a:effectLst>
        </p:spPr>
        <p:txBody>
          <a:bodyPr wrap="none" anchor="ctr"/>
          <a:lstStyle/>
          <a:p>
            <a:endParaRPr lang="it-IT"/>
          </a:p>
        </p:txBody>
      </p:sp>
      <p:sp>
        <p:nvSpPr>
          <p:cNvPr id="50196" name="AutoShape 20"/>
          <p:cNvSpPr>
            <a:spLocks noChangeArrowheads="1"/>
          </p:cNvSpPr>
          <p:nvPr/>
        </p:nvSpPr>
        <p:spPr bwMode="auto">
          <a:xfrm>
            <a:off x="5413375" y="4787900"/>
            <a:ext cx="773113" cy="296863"/>
          </a:xfrm>
          <a:prstGeom prst="rightArrow">
            <a:avLst>
              <a:gd name="adj1" fmla="val 50000"/>
              <a:gd name="adj2" fmla="val 50000"/>
            </a:avLst>
          </a:prstGeom>
          <a:gradFill rotWithShape="0">
            <a:gsLst>
              <a:gs pos="0">
                <a:srgbClr val="85FFDB"/>
              </a:gs>
              <a:gs pos="100000">
                <a:srgbClr val="00EBA8"/>
              </a:gs>
            </a:gsLst>
            <a:lin ang="5400000" scaled="1"/>
          </a:gradFill>
          <a:ln w="9360" cap="sq">
            <a:solidFill>
              <a:srgbClr val="00CC98"/>
            </a:solidFill>
            <a:miter lim="800000"/>
            <a:headEnd/>
            <a:tailEnd/>
          </a:ln>
          <a:effectLst>
            <a:outerShdw blurRad="63500" dist="23040" dir="5400000" algn="ctr" rotWithShape="0">
              <a:srgbClr val="808080">
                <a:alpha val="35036"/>
              </a:srgbClr>
            </a:outerShdw>
          </a:effectLst>
        </p:spPr>
        <p:txBody>
          <a:bodyPr wrap="none" anchor="ctr"/>
          <a:lstStyle/>
          <a:p>
            <a:endParaRPr lang="it-IT"/>
          </a:p>
        </p:txBody>
      </p:sp>
      <p:sp>
        <p:nvSpPr>
          <p:cNvPr id="50197" name="AutoShape 21"/>
          <p:cNvSpPr>
            <a:spLocks noChangeArrowheads="1"/>
          </p:cNvSpPr>
          <p:nvPr/>
        </p:nvSpPr>
        <p:spPr bwMode="auto">
          <a:xfrm>
            <a:off x="6012160" y="5517232"/>
            <a:ext cx="773113" cy="325438"/>
          </a:xfrm>
          <a:prstGeom prst="rightArrow">
            <a:avLst>
              <a:gd name="adj1" fmla="val 50000"/>
              <a:gd name="adj2" fmla="val 49899"/>
            </a:avLst>
          </a:prstGeom>
          <a:gradFill rotWithShape="0">
            <a:gsLst>
              <a:gs pos="0">
                <a:srgbClr val="85FFDB"/>
              </a:gs>
              <a:gs pos="100000">
                <a:srgbClr val="00EBA8"/>
              </a:gs>
            </a:gsLst>
            <a:lin ang="5400000" scaled="1"/>
          </a:gradFill>
          <a:ln w="9360" cap="sq">
            <a:solidFill>
              <a:srgbClr val="00CC98"/>
            </a:solidFill>
            <a:miter lim="800000"/>
            <a:headEnd/>
            <a:tailEnd/>
          </a:ln>
          <a:effectLst>
            <a:outerShdw blurRad="63500" dist="23040" dir="5400000" algn="ctr" rotWithShape="0">
              <a:srgbClr val="808080">
                <a:alpha val="35036"/>
              </a:srgbClr>
            </a:outerShdw>
          </a:effectLst>
        </p:spPr>
        <p:txBody>
          <a:bodyPr wrap="none" anchor="ctr"/>
          <a:lstStyle/>
          <a:p>
            <a:endParaRPr lang="it-IT"/>
          </a:p>
        </p:txBody>
      </p:sp>
      <p:grpSp>
        <p:nvGrpSpPr>
          <p:cNvPr id="50198" name="Group 22"/>
          <p:cNvGrpSpPr>
            <a:grpSpLocks/>
          </p:cNvGrpSpPr>
          <p:nvPr/>
        </p:nvGrpSpPr>
        <p:grpSpPr bwMode="auto">
          <a:xfrm>
            <a:off x="7667625" y="1700213"/>
            <a:ext cx="1289050" cy="641350"/>
            <a:chOff x="4830" y="1071"/>
            <a:chExt cx="812" cy="404"/>
          </a:xfrm>
        </p:grpSpPr>
        <p:pic>
          <p:nvPicPr>
            <p:cNvPr id="5019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1071"/>
              <a:ext cx="812" cy="4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200" name="Rectangle 24"/>
            <p:cNvSpPr>
              <a:spLocks noChangeArrowheads="1"/>
            </p:cNvSpPr>
            <p:nvPr/>
          </p:nvSpPr>
          <p:spPr bwMode="auto">
            <a:xfrm>
              <a:off x="5438" y="1353"/>
              <a:ext cx="204" cy="8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
        <p:nvSpPr>
          <p:cNvPr id="50201" name="AutoShape 25"/>
          <p:cNvSpPr>
            <a:spLocks noChangeArrowheads="1"/>
          </p:cNvSpPr>
          <p:nvPr/>
        </p:nvSpPr>
        <p:spPr bwMode="auto">
          <a:xfrm>
            <a:off x="6660232" y="6165304"/>
            <a:ext cx="773113" cy="295275"/>
          </a:xfrm>
          <a:prstGeom prst="rightArrow">
            <a:avLst>
              <a:gd name="adj1" fmla="val 50000"/>
              <a:gd name="adj2" fmla="val 50002"/>
            </a:avLst>
          </a:prstGeom>
          <a:gradFill rotWithShape="0">
            <a:gsLst>
              <a:gs pos="0">
                <a:srgbClr val="85FFDB"/>
              </a:gs>
              <a:gs pos="100000">
                <a:srgbClr val="00EBA8"/>
              </a:gs>
            </a:gsLst>
            <a:lin ang="5400000" scaled="1"/>
          </a:gradFill>
          <a:ln w="9360" cap="sq">
            <a:solidFill>
              <a:srgbClr val="00CC98"/>
            </a:solidFill>
            <a:miter lim="800000"/>
            <a:headEnd/>
            <a:tailEnd/>
          </a:ln>
          <a:effectLst>
            <a:outerShdw blurRad="63500" dist="23040" dir="5400000" algn="ctr" rotWithShape="0">
              <a:srgbClr val="808080">
                <a:alpha val="35036"/>
              </a:srgbClr>
            </a:outerShdw>
          </a:effec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758825"/>
            <a:ext cx="8567738" cy="5938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1202" name="Group 2"/>
          <p:cNvGrpSpPr>
            <a:grpSpLocks/>
          </p:cNvGrpSpPr>
          <p:nvPr/>
        </p:nvGrpSpPr>
        <p:grpSpPr bwMode="auto">
          <a:xfrm>
            <a:off x="6826250" y="3028950"/>
            <a:ext cx="1698625" cy="2505075"/>
            <a:chOff x="4300" y="1908"/>
            <a:chExt cx="1070" cy="1578"/>
          </a:xfrm>
        </p:grpSpPr>
        <p:grpSp>
          <p:nvGrpSpPr>
            <p:cNvPr id="51203" name="Group 3"/>
            <p:cNvGrpSpPr>
              <a:grpSpLocks/>
            </p:cNvGrpSpPr>
            <p:nvPr/>
          </p:nvGrpSpPr>
          <p:grpSpPr bwMode="auto">
            <a:xfrm>
              <a:off x="4300" y="1908"/>
              <a:ext cx="1070" cy="1578"/>
              <a:chOff x="4300" y="1908"/>
              <a:chExt cx="1070" cy="1578"/>
            </a:xfrm>
          </p:grpSpPr>
          <p:sp>
            <p:nvSpPr>
              <p:cNvPr id="51204" name="Rectangle 4"/>
              <p:cNvSpPr>
                <a:spLocks noChangeArrowheads="1"/>
              </p:cNvSpPr>
              <p:nvPr/>
            </p:nvSpPr>
            <p:spPr bwMode="auto">
              <a:xfrm>
                <a:off x="4638" y="2039"/>
                <a:ext cx="704" cy="1431"/>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51205" name="Line 5"/>
              <p:cNvSpPr>
                <a:spLocks noChangeShapeType="1"/>
              </p:cNvSpPr>
              <p:nvPr/>
            </p:nvSpPr>
            <p:spPr bwMode="auto">
              <a:xfrm>
                <a:off x="4662" y="2063"/>
                <a:ext cx="0" cy="84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1206" name="Line 6"/>
              <p:cNvSpPr>
                <a:spLocks noChangeShapeType="1"/>
              </p:cNvSpPr>
              <p:nvPr/>
            </p:nvSpPr>
            <p:spPr bwMode="auto">
              <a:xfrm>
                <a:off x="5253" y="2063"/>
                <a:ext cx="0" cy="84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1207" name="Text Box 7"/>
              <p:cNvSpPr txBox="1">
                <a:spLocks noChangeArrowheads="1"/>
              </p:cNvSpPr>
              <p:nvPr/>
            </p:nvSpPr>
            <p:spPr bwMode="auto">
              <a:xfrm>
                <a:off x="4737" y="1908"/>
                <a:ext cx="44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a:t>Milan In</a:t>
                </a:r>
              </a:p>
            </p:txBody>
          </p:sp>
          <p:sp>
            <p:nvSpPr>
              <p:cNvPr id="51208" name="Rectangle 8"/>
              <p:cNvSpPr>
                <a:spLocks noChangeArrowheads="1"/>
              </p:cNvSpPr>
              <p:nvPr/>
            </p:nvSpPr>
            <p:spPr bwMode="auto">
              <a:xfrm>
                <a:off x="4558" y="2966"/>
                <a:ext cx="228" cy="160"/>
              </a:xfrm>
              <a:prstGeom prst="rect">
                <a:avLst/>
              </a:prstGeom>
              <a:solidFill>
                <a:srgbClr val="9BBB5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Yes</a:t>
                </a:r>
              </a:p>
            </p:txBody>
          </p:sp>
          <p:sp>
            <p:nvSpPr>
              <p:cNvPr id="51209" name="Rectangle 9"/>
              <p:cNvSpPr>
                <a:spLocks noChangeArrowheads="1"/>
              </p:cNvSpPr>
              <p:nvPr/>
            </p:nvSpPr>
            <p:spPr bwMode="auto">
              <a:xfrm>
                <a:off x="5142" y="2966"/>
                <a:ext cx="228" cy="160"/>
              </a:xfrm>
              <a:prstGeom prst="rect">
                <a:avLst/>
              </a:prstGeom>
              <a:solidFill>
                <a:srgbClr val="9BBB5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No</a:t>
                </a:r>
              </a:p>
            </p:txBody>
          </p:sp>
          <p:sp>
            <p:nvSpPr>
              <p:cNvPr id="51210" name="Line 10"/>
              <p:cNvSpPr>
                <a:spLocks noChangeShapeType="1"/>
              </p:cNvSpPr>
              <p:nvPr/>
            </p:nvSpPr>
            <p:spPr bwMode="auto">
              <a:xfrm>
                <a:off x="5253" y="3149"/>
                <a:ext cx="0" cy="337"/>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1211" name="Line 11"/>
              <p:cNvSpPr>
                <a:spLocks noChangeShapeType="1"/>
              </p:cNvSpPr>
              <p:nvPr/>
            </p:nvSpPr>
            <p:spPr bwMode="auto">
              <a:xfrm>
                <a:off x="4662" y="3149"/>
                <a:ext cx="0" cy="149"/>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1212" name="Rectangle 12"/>
              <p:cNvSpPr>
                <a:spLocks noChangeArrowheads="1"/>
              </p:cNvSpPr>
              <p:nvPr/>
            </p:nvSpPr>
            <p:spPr bwMode="auto">
              <a:xfrm>
                <a:off x="4300" y="3305"/>
                <a:ext cx="766" cy="165"/>
              </a:xfrm>
              <a:prstGeom prst="rect">
                <a:avLst/>
              </a:prstGeom>
              <a:solidFill>
                <a:srgbClr val="9BBB5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900">
                    <a:solidFill>
                      <a:srgbClr val="000000"/>
                    </a:solidFill>
                  </a:rPr>
                  <a:t>Liver Transplantation</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900">
                    <a:solidFill>
                      <a:srgbClr val="000000"/>
                    </a:solidFill>
                  </a:rPr>
                  <a:t>(CLT/LDLT)</a:t>
                </a:r>
              </a:p>
            </p:txBody>
          </p:sp>
        </p:grpSp>
        <p:sp>
          <p:nvSpPr>
            <p:cNvPr id="51213" name="Line 13"/>
            <p:cNvSpPr>
              <a:spLocks noChangeShapeType="1"/>
            </p:cNvSpPr>
            <p:nvPr/>
          </p:nvSpPr>
          <p:spPr bwMode="auto">
            <a:xfrm>
              <a:off x="4662" y="2063"/>
              <a:ext cx="584" cy="0"/>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grpSp>
      <p:grpSp>
        <p:nvGrpSpPr>
          <p:cNvPr id="51214" name="Group 14"/>
          <p:cNvGrpSpPr>
            <a:grpSpLocks/>
          </p:cNvGrpSpPr>
          <p:nvPr/>
        </p:nvGrpSpPr>
        <p:grpSpPr bwMode="auto">
          <a:xfrm>
            <a:off x="441325" y="5545138"/>
            <a:ext cx="3784600" cy="966787"/>
            <a:chOff x="278" y="3493"/>
            <a:chExt cx="2384" cy="609"/>
          </a:xfrm>
        </p:grpSpPr>
        <p:sp>
          <p:nvSpPr>
            <p:cNvPr id="51215" name="Rectangle 15"/>
            <p:cNvSpPr>
              <a:spLocks noChangeArrowheads="1"/>
            </p:cNvSpPr>
            <p:nvPr/>
          </p:nvSpPr>
          <p:spPr bwMode="auto">
            <a:xfrm>
              <a:off x="278" y="3493"/>
              <a:ext cx="2384" cy="609"/>
            </a:xfrm>
            <a:prstGeom prst="rect">
              <a:avLst/>
            </a:prstGeom>
            <a:solidFill>
              <a:srgbClr val="9BBB59"/>
            </a:solidFill>
            <a:ln w="9360" cap="sq">
              <a:solidFill>
                <a:srgbClr val="000000"/>
              </a:solidFill>
              <a:miter lim="800000"/>
              <a:headEnd/>
              <a:tailEnd/>
            </a:ln>
            <a:effectLst>
              <a:outerShdw blurRad="63500" dist="23040" dir="5400000" algn="ctr" rotWithShape="0">
                <a:srgbClr val="808080">
                  <a:alpha val="35036"/>
                </a:srgbClr>
              </a:outerShdw>
            </a:effectLst>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000000"/>
                  </a:solidFill>
                  <a:latin typeface="Calibri" charset="0"/>
                </a:rPr>
                <a:t>Consider Resection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000000"/>
                  </a:solidFill>
                  <a:latin typeface="Calibri" charset="0"/>
                </a:rPr>
                <a:t>Consider Ablation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000000"/>
                  </a:solidFill>
                  <a:latin typeface="Calibri" charset="0"/>
                </a:rPr>
                <a:t>Consider Liver Transplant</a:t>
              </a:r>
            </a:p>
          </p:txBody>
        </p:sp>
        <p:sp>
          <p:nvSpPr>
            <p:cNvPr id="51216" name="AutoShape 16"/>
            <p:cNvSpPr>
              <a:spLocks/>
            </p:cNvSpPr>
            <p:nvPr/>
          </p:nvSpPr>
          <p:spPr bwMode="auto">
            <a:xfrm>
              <a:off x="1826" y="3604"/>
              <a:ext cx="94" cy="431"/>
            </a:xfrm>
            <a:prstGeom prst="rightBrace">
              <a:avLst>
                <a:gd name="adj1" fmla="val 8809"/>
                <a:gd name="adj2" fmla="val 50000"/>
              </a:avLst>
            </a:prstGeom>
            <a:noFill/>
            <a:ln w="25560" cap="sq">
              <a:solidFill>
                <a:srgbClr val="000000"/>
              </a:solidFill>
              <a:miter lim="800000"/>
              <a:headEnd/>
              <a:tailEnd/>
            </a:ln>
            <a:effectLst>
              <a:outerShdw blurRad="63500" dist="20160" dir="5400000" algn="ctr" rotWithShape="0">
                <a:srgbClr val="80808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51217" name="Text Box 17"/>
            <p:cNvSpPr txBox="1">
              <a:spLocks noChangeArrowheads="1"/>
            </p:cNvSpPr>
            <p:nvPr/>
          </p:nvSpPr>
          <p:spPr bwMode="auto">
            <a:xfrm>
              <a:off x="1895" y="3612"/>
              <a:ext cx="767"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a:t>Multidiscipl.</a:t>
              </a:r>
            </a:p>
            <a:p>
              <a:pPr>
                <a:buClrTx/>
                <a:buFontTx/>
                <a:buNone/>
              </a:pPr>
              <a:r>
                <a:rPr lang="it-IT" sz="1400"/>
                <a:t>Setting only*</a:t>
              </a:r>
            </a:p>
          </p:txBody>
        </p:sp>
      </p:grpSp>
      <p:sp>
        <p:nvSpPr>
          <p:cNvPr id="51218" name="Rectangle 18"/>
          <p:cNvSpPr>
            <a:spLocks noChangeArrowheads="1"/>
          </p:cNvSpPr>
          <p:nvPr/>
        </p:nvSpPr>
        <p:spPr bwMode="auto">
          <a:xfrm>
            <a:off x="3844925" y="3819525"/>
            <a:ext cx="2144713" cy="762000"/>
          </a:xfrm>
          <a:prstGeom prst="rect">
            <a:avLst/>
          </a:prstGeom>
          <a:solidFill>
            <a:srgbClr val="9BBB59"/>
          </a:solidFill>
          <a:ln w="9360" cap="sq">
            <a:solidFill>
              <a:srgbClr val="000000"/>
            </a:solidFill>
            <a:miter lim="800000"/>
            <a:headEnd/>
            <a:tailEnd/>
          </a:ln>
          <a:effectLst>
            <a:outerShdw blurRad="63500" dist="23040" dir="5400000" algn="ctr" rotWithShape="0">
              <a:srgbClr val="808080">
                <a:alpha val="35036"/>
              </a:srgbClr>
            </a:outerShdw>
          </a:effectLst>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latin typeface="Calibri" charset="0"/>
              </a:rPr>
              <a:t>Due </a:t>
            </a:r>
            <a:r>
              <a:rPr lang="it-IT" sz="1400">
                <a:solidFill>
                  <a:srgbClr val="000000"/>
                </a:solidFill>
                <a:latin typeface="Calibri" charset="0"/>
              </a:rPr>
              <a:t>to</a:t>
            </a:r>
            <a:r>
              <a:rPr lang="it-IT" sz="1600">
                <a:solidFill>
                  <a:srgbClr val="000000"/>
                </a:solidFill>
                <a:latin typeface="Calibri" charset="0"/>
              </a:rPr>
              <a:t> high benefit consider  downstaging in “early B”</a:t>
            </a:r>
          </a:p>
        </p:txBody>
      </p:sp>
      <p:sp>
        <p:nvSpPr>
          <p:cNvPr id="51219" name="Text Box 19"/>
          <p:cNvSpPr txBox="1">
            <a:spLocks noChangeArrowheads="1"/>
          </p:cNvSpPr>
          <p:nvPr/>
        </p:nvSpPr>
        <p:spPr bwMode="auto">
          <a:xfrm>
            <a:off x="1808163" y="139700"/>
            <a:ext cx="60801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solidFill>
                  <a:srgbClr val="4F81BD"/>
                </a:solidFill>
                <a:latin typeface="Calibri" charset="0"/>
              </a:rPr>
              <a:t>PROPOSAL FOR GUIDELINES IMPROVEMENT 3.</a:t>
            </a:r>
          </a:p>
        </p:txBody>
      </p:sp>
      <p:sp>
        <p:nvSpPr>
          <p:cNvPr id="51220" name="Text Box 20"/>
          <p:cNvSpPr txBox="1">
            <a:spLocks noChangeArrowheads="1"/>
          </p:cNvSpPr>
          <p:nvPr/>
        </p:nvSpPr>
        <p:spPr bwMode="auto">
          <a:xfrm>
            <a:off x="222250" y="6538913"/>
            <a:ext cx="4078288"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000"/>
              <a:t>*including Tx specialists and considering organ availability CLT/LDLT </a:t>
            </a:r>
          </a:p>
        </p:txBody>
      </p:sp>
      <p:pic>
        <p:nvPicPr>
          <p:cNvPr id="5122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284538"/>
            <a:ext cx="1054100" cy="120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2"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292600"/>
            <a:ext cx="1054100" cy="120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3"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5013325"/>
            <a:ext cx="1054100" cy="120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fill="hold" nodeType="clickEffect">
                                  <p:stCondLst>
                                    <p:cond delay="0"/>
                                  </p:stCondLst>
                                  <p:childTnLst>
                                    <p:animScale>
                                      <p:cBhvr additive="repl">
                                        <p:cTn id="6" dur="2000" fill="hold"/>
                                        <p:tgtEl>
                                          <p:spTgt spid="51222"/>
                                        </p:tgtEl>
                                      </p:cBhvr>
                                      <p:to x="50000" y="50000"/>
                                    </p:animScale>
                                  </p:childTnLst>
                                </p:cTn>
                              </p:par>
                              <p:par>
                                <p:cTn id="7" presetID="6" presetClass="emph" fill="hold" nodeType="withEffect">
                                  <p:stCondLst>
                                    <p:cond delay="0"/>
                                  </p:stCondLst>
                                  <p:childTnLst>
                                    <p:animScale>
                                      <p:cBhvr additive="repl">
                                        <p:cTn id="8" dur="2000" fill="hold"/>
                                        <p:tgtEl>
                                          <p:spTgt spid="51221"/>
                                        </p:tgtEl>
                                      </p:cBhvr>
                                      <p:to x="150000" y="150000"/>
                                    </p:animScale>
                                  </p:childTnLst>
                                </p:cTn>
                              </p:par>
                              <p:par>
                                <p:cTn id="9" presetID="6" presetClass="emph" fill="hold" nodeType="withEffect">
                                  <p:stCondLst>
                                    <p:cond delay="0"/>
                                  </p:stCondLst>
                                  <p:childTnLst>
                                    <p:animScale>
                                      <p:cBhvr additive="repl">
                                        <p:cTn id="10" dur="2000" fill="hold"/>
                                        <p:tgtEl>
                                          <p:spTgt spid="51223"/>
                                        </p:tgtEl>
                                      </p:cBhvr>
                                      <p:to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3429000"/>
            <a:ext cx="3660775" cy="2232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8786" name="Text Box 2"/>
          <p:cNvSpPr txBox="1">
            <a:spLocks noChangeArrowheads="1"/>
          </p:cNvSpPr>
          <p:nvPr/>
        </p:nvSpPr>
        <p:spPr bwMode="auto">
          <a:xfrm>
            <a:off x="2124075" y="549275"/>
            <a:ext cx="5472113" cy="91757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2900" indent="-3270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ＭＳ Ｐゴシック" charset="0"/>
                <a:cs typeface="Arial" charset="0"/>
              </a:defRPr>
            </a:lvl9pPr>
          </a:lstStyle>
          <a:p>
            <a:pPr algn="ctr">
              <a:buClrTx/>
              <a:buFontTx/>
              <a:buNone/>
            </a:pPr>
            <a:r>
              <a:rPr lang="it-IT" b="1"/>
              <a:t>From an “utility-oriented” to a </a:t>
            </a:r>
          </a:p>
          <a:p>
            <a:pPr algn="ctr">
              <a:buClrTx/>
              <a:buFontTx/>
              <a:buNone/>
            </a:pPr>
            <a:r>
              <a:rPr lang="it-IT" b="1"/>
              <a:t>“benefit/cost-effectiveness” </a:t>
            </a:r>
          </a:p>
          <a:p>
            <a:pPr algn="ctr">
              <a:buClrTx/>
              <a:buFontTx/>
              <a:buNone/>
            </a:pPr>
            <a:r>
              <a:rPr lang="it-IT" b="1"/>
              <a:t>oriented point of view</a:t>
            </a:r>
          </a:p>
        </p:txBody>
      </p:sp>
      <p:sp>
        <p:nvSpPr>
          <p:cNvPr id="118787" name="Text Box 3"/>
          <p:cNvSpPr txBox="1">
            <a:spLocks noChangeArrowheads="1"/>
          </p:cNvSpPr>
          <p:nvPr/>
        </p:nvSpPr>
        <p:spPr bwMode="auto">
          <a:xfrm>
            <a:off x="684213" y="2571750"/>
            <a:ext cx="39322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Milan Criteria (TTV, UCSF, UT7 etc)</a:t>
            </a:r>
          </a:p>
        </p:txBody>
      </p:sp>
      <p:sp>
        <p:nvSpPr>
          <p:cNvPr id="118788" name="Text Box 4"/>
          <p:cNvSpPr txBox="1">
            <a:spLocks noChangeArrowheads="1"/>
          </p:cNvSpPr>
          <p:nvPr/>
        </p:nvSpPr>
        <p:spPr bwMode="auto">
          <a:xfrm>
            <a:off x="3995738" y="3357563"/>
            <a:ext cx="4752975"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000" b="1">
                <a:ea typeface="SimSun" charset="0"/>
                <a:cs typeface="SimSun" charset="0"/>
              </a:rPr>
              <a:t>Single nodule &lt; 5cm</a:t>
            </a:r>
          </a:p>
          <a:p>
            <a:pPr>
              <a:buClrTx/>
              <a:buFontTx/>
              <a:buNone/>
            </a:pPr>
            <a:endParaRPr lang="it-IT" sz="2000" b="1">
              <a:ea typeface="SimSun" charset="0"/>
              <a:cs typeface="SimSun" charset="0"/>
            </a:endParaRPr>
          </a:p>
          <a:p>
            <a:pPr>
              <a:buClrTx/>
              <a:buFontTx/>
              <a:buNone/>
            </a:pPr>
            <a:r>
              <a:rPr lang="it-IT" sz="2000" b="1">
                <a:ea typeface="SimSun" charset="0"/>
                <a:cs typeface="SimSun" charset="0"/>
              </a:rPr>
              <a:t>2 or 3 nodules &lt; 3cm</a:t>
            </a:r>
          </a:p>
          <a:p>
            <a:pPr>
              <a:buClrTx/>
              <a:buFontTx/>
              <a:buNone/>
            </a:pPr>
            <a:endParaRPr lang="it-IT" sz="2000" b="1">
              <a:ea typeface="SimSun" charset="0"/>
              <a:cs typeface="SimSun" charset="0"/>
            </a:endParaRPr>
          </a:p>
          <a:p>
            <a:pPr>
              <a:buClrTx/>
              <a:buFontTx/>
              <a:buNone/>
            </a:pPr>
            <a:r>
              <a:rPr lang="it-IT" sz="2000" b="1">
                <a:ea typeface="SimSun" charset="0"/>
                <a:cs typeface="SimSun" charset="0"/>
              </a:rPr>
              <a:t>No macroscopic vascular invasion</a:t>
            </a:r>
          </a:p>
          <a:p>
            <a:pPr>
              <a:buClrTx/>
              <a:buFontTx/>
              <a:buNone/>
            </a:pPr>
            <a:endParaRPr lang="it-IT" sz="2000" b="1">
              <a:ea typeface="SimSun" charset="0"/>
              <a:cs typeface="SimSun" charset="0"/>
            </a:endParaRPr>
          </a:p>
          <a:p>
            <a:pPr>
              <a:buClrTx/>
              <a:buFontTx/>
              <a:buNone/>
            </a:pPr>
            <a:r>
              <a:rPr lang="it-IT" sz="2000" b="1">
                <a:ea typeface="SimSun" charset="0"/>
                <a:cs typeface="SimSun" charset="0"/>
              </a:rPr>
              <a:t>No extra-hepatic metastases</a:t>
            </a:r>
          </a:p>
        </p:txBody>
      </p:sp>
      <p:sp>
        <p:nvSpPr>
          <p:cNvPr id="118789" name="Freeform 5"/>
          <p:cNvSpPr>
            <a:spLocks noChangeArrowheads="1"/>
          </p:cNvSpPr>
          <p:nvPr/>
        </p:nvSpPr>
        <p:spPr bwMode="auto">
          <a:xfrm>
            <a:off x="323850" y="1052513"/>
            <a:ext cx="8675688" cy="576103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T0" fmla="*/ 1947985 w 8676456"/>
              <a:gd name="T1" fmla="*/ 1588223 h 5760640"/>
              <a:gd name="T2" fmla="*/ 2219750 w 8676456"/>
              <a:gd name="T3" fmla="*/ 1178901 h 5760640"/>
              <a:gd name="T4" fmla="*/ 4338228 w 8676456"/>
              <a:gd name="T5" fmla="*/ 2585442 h 5760640"/>
              <a:gd name="T6" fmla="*/ 6456706 w 8676456"/>
              <a:gd name="T7" fmla="*/ 1178901 h 5760640"/>
              <a:gd name="T8" fmla="*/ 6728471 w 8676456"/>
              <a:gd name="T9" fmla="*/ 1588223 h 5760640"/>
              <a:gd name="T10" fmla="*/ 4782363 w 8676456"/>
              <a:gd name="T11" fmla="*/ 2880320 h 5760640"/>
              <a:gd name="T12" fmla="*/ 6728471 w 8676456"/>
              <a:gd name="T13" fmla="*/ 4172417 h 5760640"/>
              <a:gd name="T14" fmla="*/ 6456706 w 8676456"/>
              <a:gd name="T15" fmla="*/ 4581739 h 5760640"/>
              <a:gd name="T16" fmla="*/ 4338228 w 8676456"/>
              <a:gd name="T17" fmla="*/ 3175198 h 5760640"/>
              <a:gd name="T18" fmla="*/ 2219750 w 8676456"/>
              <a:gd name="T19" fmla="*/ 4581739 h 5760640"/>
              <a:gd name="T20" fmla="*/ 1947985 w 8676456"/>
              <a:gd name="T21" fmla="*/ 4172417 h 5760640"/>
              <a:gd name="T22" fmla="*/ 3894093 w 8676456"/>
              <a:gd name="T23" fmla="*/ 2880320 h 5760640"/>
              <a:gd name="T24" fmla="*/ 1947985 w 8676456"/>
              <a:gd name="T25" fmla="*/ 1588223 h 5760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76456" h="5760640">
                <a:moveTo>
                  <a:pt x="1947985" y="1588223"/>
                </a:moveTo>
                <a:lnTo>
                  <a:pt x="2219750" y="1178901"/>
                </a:lnTo>
                <a:lnTo>
                  <a:pt x="4338228" y="2585442"/>
                </a:lnTo>
                <a:lnTo>
                  <a:pt x="6456706" y="1178901"/>
                </a:lnTo>
                <a:lnTo>
                  <a:pt x="6728471" y="1588223"/>
                </a:lnTo>
                <a:lnTo>
                  <a:pt x="4782363" y="2880320"/>
                </a:lnTo>
                <a:lnTo>
                  <a:pt x="6728471" y="4172417"/>
                </a:lnTo>
                <a:lnTo>
                  <a:pt x="6456706" y="4581739"/>
                </a:lnTo>
                <a:lnTo>
                  <a:pt x="4338228" y="3175198"/>
                </a:lnTo>
                <a:lnTo>
                  <a:pt x="2219750" y="4581739"/>
                </a:lnTo>
                <a:lnTo>
                  <a:pt x="1947985" y="4172417"/>
                </a:lnTo>
                <a:lnTo>
                  <a:pt x="3894093" y="2880320"/>
                </a:lnTo>
                <a:lnTo>
                  <a:pt x="1947985" y="1588223"/>
                </a:lnTo>
                <a:close/>
              </a:path>
            </a:pathLst>
          </a:custGeom>
          <a:solidFill>
            <a:srgbClr val="FF0000"/>
          </a:solidFill>
          <a:ln w="9360" cap="flat">
            <a:solidFill>
              <a:srgbClr val="8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extLst>
      <p:ext uri="{BB962C8B-B14F-4D97-AF65-F5344CB8AC3E}">
        <p14:creationId xmlns:p14="http://schemas.microsoft.com/office/powerpoint/2010/main" val="4242464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8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80975" y="230188"/>
            <a:ext cx="88646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p>
            <a:pPr marL="38100" algn="ctr">
              <a:buClrTx/>
              <a:buFontTx/>
              <a:buNone/>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it-IT" sz="3200" b="1">
                <a:solidFill>
                  <a:srgbClr val="0070C0"/>
                </a:solidFill>
                <a:latin typeface="Calibri" charset="0"/>
              </a:rPr>
              <a:t>LT in Italy</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1457325"/>
            <a:ext cx="6854825" cy="514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 Box 1"/>
          <p:cNvSpPr txBox="1">
            <a:spLocks noChangeArrowheads="1"/>
          </p:cNvSpPr>
          <p:nvPr/>
        </p:nvSpPr>
        <p:spPr bwMode="auto">
          <a:xfrm>
            <a:off x="3641725" y="2133600"/>
            <a:ext cx="110648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 </a:t>
            </a:r>
          </a:p>
        </p:txBody>
      </p:sp>
      <p:sp>
        <p:nvSpPr>
          <p:cNvPr id="119810" name="Text Box 2"/>
          <p:cNvSpPr txBox="1">
            <a:spLocks noChangeArrowheads="1"/>
          </p:cNvSpPr>
          <p:nvPr/>
        </p:nvSpPr>
        <p:spPr bwMode="auto">
          <a:xfrm>
            <a:off x="4832350" y="2133600"/>
            <a:ext cx="199866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r>
              <a:rPr lang="it-IT" sz="1600" b="1">
                <a:solidFill>
                  <a:srgbClr val="A5A5E9"/>
                </a:solidFill>
              </a:rPr>
              <a:t>+</a:t>
            </a:r>
          </a:p>
        </p:txBody>
      </p:sp>
      <p:sp>
        <p:nvSpPr>
          <p:cNvPr id="119811" name="Text Box 3"/>
          <p:cNvSpPr txBox="1">
            <a:spLocks noChangeArrowheads="1"/>
          </p:cNvSpPr>
          <p:nvPr/>
        </p:nvSpPr>
        <p:spPr bwMode="auto">
          <a:xfrm>
            <a:off x="179388" y="2420938"/>
            <a:ext cx="30241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p:txBody>
      </p:sp>
      <p:sp>
        <p:nvSpPr>
          <p:cNvPr id="119812"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198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33833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3641725" y="2133600"/>
            <a:ext cx="1106488"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 </a:t>
            </a:r>
          </a:p>
        </p:txBody>
      </p:sp>
      <p:sp>
        <p:nvSpPr>
          <p:cNvPr id="120834" name="Text Box 2"/>
          <p:cNvSpPr txBox="1">
            <a:spLocks noChangeArrowheads="1"/>
          </p:cNvSpPr>
          <p:nvPr/>
        </p:nvSpPr>
        <p:spPr bwMode="auto">
          <a:xfrm>
            <a:off x="4851400" y="2133600"/>
            <a:ext cx="947738"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 </a:t>
            </a:r>
          </a:p>
        </p:txBody>
      </p:sp>
      <p:sp>
        <p:nvSpPr>
          <p:cNvPr id="120835" name="Text Box 3"/>
          <p:cNvSpPr txBox="1">
            <a:spLocks noChangeArrowheads="1"/>
          </p:cNvSpPr>
          <p:nvPr/>
        </p:nvSpPr>
        <p:spPr bwMode="auto">
          <a:xfrm>
            <a:off x="179388" y="2420938"/>
            <a:ext cx="302418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endParaRPr lang="it-IT" sz="1600" b="1"/>
          </a:p>
        </p:txBody>
      </p:sp>
      <p:sp>
        <p:nvSpPr>
          <p:cNvPr id="120836"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0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0838" name="Text Box 6"/>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4376183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3641725" y="2133600"/>
            <a:ext cx="1106488"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a:t>
            </a:r>
          </a:p>
          <a:p>
            <a:pPr algn="ctr">
              <a:buClrTx/>
              <a:buFontTx/>
              <a:buNone/>
            </a:pPr>
            <a:r>
              <a:rPr lang="it-IT" sz="1600" b="1">
                <a:solidFill>
                  <a:srgbClr val="0000FF"/>
                </a:solidFill>
              </a:rPr>
              <a:t>= </a:t>
            </a:r>
          </a:p>
        </p:txBody>
      </p:sp>
      <p:sp>
        <p:nvSpPr>
          <p:cNvPr id="121858" name="Text Box 2"/>
          <p:cNvSpPr txBox="1">
            <a:spLocks noChangeArrowheads="1"/>
          </p:cNvSpPr>
          <p:nvPr/>
        </p:nvSpPr>
        <p:spPr bwMode="auto">
          <a:xfrm>
            <a:off x="4851400" y="2133600"/>
            <a:ext cx="947738"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
                <a:srgbClr val="A5A5E9"/>
              </a:buClr>
              <a:buFont typeface="Arial" charset="0"/>
              <a:buChar char="-"/>
            </a:pPr>
            <a:r>
              <a:rPr lang="it-IT" sz="1600" b="1">
                <a:solidFill>
                  <a:srgbClr val="A5A5E9"/>
                </a:solidFill>
              </a:rPr>
              <a:t>-</a:t>
            </a:r>
          </a:p>
          <a:p>
            <a:pPr algn="ctr">
              <a:buClrTx/>
              <a:buFontTx/>
              <a:buNone/>
            </a:pPr>
            <a:endParaRPr lang="it-IT" sz="1600" b="1">
              <a:solidFill>
                <a:srgbClr val="A5A5E9"/>
              </a:solidFill>
            </a:endParaRPr>
          </a:p>
          <a:p>
            <a:pPr algn="ctr">
              <a:buClrTx/>
              <a:buFontTx/>
              <a:buNone/>
            </a:pPr>
            <a:r>
              <a:rPr lang="it-IT" sz="1600" b="1">
                <a:solidFill>
                  <a:srgbClr val="A5A5E9"/>
                </a:solidFill>
              </a:rPr>
              <a:t> </a:t>
            </a:r>
          </a:p>
        </p:txBody>
      </p:sp>
      <p:sp>
        <p:nvSpPr>
          <p:cNvPr id="121859" name="Text Box 3"/>
          <p:cNvSpPr txBox="1">
            <a:spLocks noChangeArrowheads="1"/>
          </p:cNvSpPr>
          <p:nvPr/>
        </p:nvSpPr>
        <p:spPr bwMode="auto">
          <a:xfrm>
            <a:off x="179388" y="2420938"/>
            <a:ext cx="3024187"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r>
              <a:rPr lang="it-IT" sz="1600" b="1"/>
              <a:t>Comorbidities</a:t>
            </a:r>
          </a:p>
          <a:p>
            <a:pPr>
              <a:buClrTx/>
              <a:buFontTx/>
              <a:buNone/>
            </a:pPr>
            <a:endParaRPr lang="it-IT" sz="1600" b="1"/>
          </a:p>
          <a:p>
            <a:pPr>
              <a:buClrTx/>
              <a:buFontTx/>
              <a:buNone/>
            </a:pPr>
            <a:endParaRPr lang="it-IT" sz="1600" b="1"/>
          </a:p>
        </p:txBody>
      </p:sp>
      <p:sp>
        <p:nvSpPr>
          <p:cNvPr id="121860"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18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1862" name="Text Box 6"/>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34961595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3641725" y="2133600"/>
            <a:ext cx="1106488"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a:t>
            </a:r>
          </a:p>
          <a:p>
            <a:pPr algn="ctr">
              <a:buClrTx/>
              <a:buFontTx/>
              <a:buNone/>
            </a:pPr>
            <a:r>
              <a:rPr lang="it-IT" sz="1600" b="1">
                <a:solidFill>
                  <a:srgbClr val="0000FF"/>
                </a:solidFill>
              </a:rPr>
              <a:t>= </a:t>
            </a:r>
          </a:p>
          <a:p>
            <a:pPr algn="ctr">
              <a:buClrTx/>
              <a:buFontTx/>
              <a:buNone/>
            </a:pPr>
            <a:r>
              <a:rPr lang="it-IT" sz="1600" b="1">
                <a:solidFill>
                  <a:srgbClr val="0000FF"/>
                </a:solidFill>
              </a:rPr>
              <a:t>+ - </a:t>
            </a:r>
          </a:p>
        </p:txBody>
      </p:sp>
      <p:sp>
        <p:nvSpPr>
          <p:cNvPr id="122882" name="Text Box 2"/>
          <p:cNvSpPr txBox="1">
            <a:spLocks noChangeArrowheads="1"/>
          </p:cNvSpPr>
          <p:nvPr/>
        </p:nvSpPr>
        <p:spPr bwMode="auto">
          <a:xfrm>
            <a:off x="4851400" y="2133600"/>
            <a:ext cx="947738"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Tx/>
              <a:buFontTx/>
              <a:buNone/>
            </a:pPr>
            <a:r>
              <a:rPr lang="it-IT" sz="1600" b="1">
                <a:solidFill>
                  <a:srgbClr val="A5A5E9"/>
                </a:solidFill>
              </a:rPr>
              <a:t>- - </a:t>
            </a:r>
          </a:p>
          <a:p>
            <a:pPr algn="ctr">
              <a:buClrTx/>
              <a:buFontTx/>
              <a:buNone/>
            </a:pPr>
            <a:r>
              <a:rPr lang="it-IT" sz="1600" b="1">
                <a:solidFill>
                  <a:srgbClr val="A5A5E9"/>
                </a:solidFill>
              </a:rPr>
              <a:t>+ + + </a:t>
            </a:r>
          </a:p>
          <a:p>
            <a:pPr algn="ctr">
              <a:buClrTx/>
              <a:buFontTx/>
              <a:buNone/>
            </a:pPr>
            <a:endParaRPr lang="it-IT" sz="1600" b="1">
              <a:solidFill>
                <a:srgbClr val="A5A5E9"/>
              </a:solidFill>
            </a:endParaRPr>
          </a:p>
          <a:p>
            <a:pPr algn="ctr">
              <a:buClrTx/>
              <a:buFontTx/>
              <a:buNone/>
            </a:pPr>
            <a:endParaRPr lang="it-IT" sz="1600" b="1">
              <a:solidFill>
                <a:srgbClr val="A5A5E9"/>
              </a:solidFill>
            </a:endParaRPr>
          </a:p>
          <a:p>
            <a:pPr algn="ctr">
              <a:buClrTx/>
              <a:buFontTx/>
              <a:buNone/>
            </a:pPr>
            <a:r>
              <a:rPr lang="it-IT" sz="1600" b="1">
                <a:solidFill>
                  <a:srgbClr val="A5A5E9"/>
                </a:solidFill>
              </a:rPr>
              <a:t> </a:t>
            </a:r>
          </a:p>
        </p:txBody>
      </p:sp>
      <p:sp>
        <p:nvSpPr>
          <p:cNvPr id="122883" name="Text Box 3"/>
          <p:cNvSpPr txBox="1">
            <a:spLocks noChangeArrowheads="1"/>
          </p:cNvSpPr>
          <p:nvPr/>
        </p:nvSpPr>
        <p:spPr bwMode="auto">
          <a:xfrm>
            <a:off x="179388" y="2420938"/>
            <a:ext cx="3024187"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r>
              <a:rPr lang="it-IT" sz="1600" b="1"/>
              <a:t>Comorbidities</a:t>
            </a:r>
          </a:p>
          <a:p>
            <a:pPr>
              <a:buClrTx/>
              <a:buFontTx/>
              <a:buNone/>
            </a:pPr>
            <a:r>
              <a:rPr lang="it-IT" sz="1600" b="1"/>
              <a:t>Milan, UCSF, TTV, UT7 in?</a:t>
            </a:r>
          </a:p>
          <a:p>
            <a:pPr>
              <a:buClrTx/>
              <a:buFontTx/>
              <a:buNone/>
            </a:pPr>
            <a:endParaRPr lang="it-IT" sz="1600" b="1"/>
          </a:p>
          <a:p>
            <a:pPr>
              <a:buClrTx/>
              <a:buFontTx/>
              <a:buNone/>
            </a:pPr>
            <a:endParaRPr lang="it-IT" sz="1600" b="1"/>
          </a:p>
          <a:p>
            <a:pPr>
              <a:buClrTx/>
              <a:buFontTx/>
              <a:buNone/>
            </a:pPr>
            <a:endParaRPr lang="it-IT" sz="1600" b="1"/>
          </a:p>
        </p:txBody>
      </p:sp>
      <p:sp>
        <p:nvSpPr>
          <p:cNvPr id="122884"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28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886" name="Text Box 6"/>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27427267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3641725" y="2133600"/>
            <a:ext cx="1106488"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a:t>
            </a:r>
          </a:p>
          <a:p>
            <a:pPr algn="ctr">
              <a:buClrTx/>
              <a:buFontTx/>
              <a:buNone/>
            </a:pPr>
            <a:r>
              <a:rPr lang="it-IT" sz="1600" b="1">
                <a:solidFill>
                  <a:srgbClr val="0000FF"/>
                </a:solidFill>
              </a:rPr>
              <a:t> =</a:t>
            </a:r>
          </a:p>
          <a:p>
            <a:pPr algn="ctr">
              <a:buClrTx/>
              <a:buFontTx/>
              <a:buNone/>
            </a:pPr>
            <a:r>
              <a:rPr lang="it-IT" sz="1600" b="1">
                <a:solidFill>
                  <a:srgbClr val="0000FF"/>
                </a:solidFill>
              </a:rPr>
              <a:t>+ -</a:t>
            </a:r>
          </a:p>
          <a:p>
            <a:pPr algn="ctr">
              <a:buClrTx/>
              <a:buFontTx/>
              <a:buNone/>
            </a:pPr>
            <a:r>
              <a:rPr lang="it-IT" sz="1600" b="1">
                <a:solidFill>
                  <a:srgbClr val="0000FF"/>
                </a:solidFill>
              </a:rPr>
              <a:t>+ + +  </a:t>
            </a:r>
          </a:p>
          <a:p>
            <a:pPr algn="ctr">
              <a:buClrTx/>
              <a:buFontTx/>
              <a:buNone/>
            </a:pPr>
            <a:r>
              <a:rPr lang="it-IT" sz="1600" b="1">
                <a:solidFill>
                  <a:srgbClr val="0000FF"/>
                </a:solidFill>
              </a:rPr>
              <a:t> </a:t>
            </a:r>
          </a:p>
        </p:txBody>
      </p:sp>
      <p:sp>
        <p:nvSpPr>
          <p:cNvPr id="123906" name="Text Box 2"/>
          <p:cNvSpPr txBox="1">
            <a:spLocks noChangeArrowheads="1"/>
          </p:cNvSpPr>
          <p:nvPr/>
        </p:nvSpPr>
        <p:spPr bwMode="auto">
          <a:xfrm>
            <a:off x="4851400" y="2133600"/>
            <a:ext cx="947738"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Tx/>
              <a:buFontTx/>
              <a:buNone/>
            </a:pPr>
            <a:r>
              <a:rPr lang="it-IT" sz="1600" b="1">
                <a:solidFill>
                  <a:srgbClr val="A5A5E9"/>
                </a:solidFill>
              </a:rPr>
              <a:t>- - </a:t>
            </a:r>
          </a:p>
          <a:p>
            <a:pPr algn="ctr">
              <a:buClrTx/>
              <a:buFontTx/>
              <a:buNone/>
            </a:pPr>
            <a:r>
              <a:rPr lang="it-IT" sz="1600" b="1">
                <a:solidFill>
                  <a:srgbClr val="A5A5E9"/>
                </a:solidFill>
              </a:rPr>
              <a:t>+ + + </a:t>
            </a:r>
          </a:p>
          <a:p>
            <a:pPr algn="ctr">
              <a:buClrTx/>
              <a:buFontTx/>
              <a:buNone/>
            </a:pPr>
            <a:r>
              <a:rPr lang="it-IT" sz="1600" b="1">
                <a:solidFill>
                  <a:srgbClr val="A5A5E9"/>
                </a:solidFill>
              </a:rPr>
              <a:t>- </a:t>
            </a:r>
          </a:p>
          <a:p>
            <a:pPr algn="ctr">
              <a:buClrTx/>
              <a:buFontTx/>
              <a:buNone/>
            </a:pPr>
            <a:r>
              <a:rPr lang="it-IT" sz="1600" b="1">
                <a:solidFill>
                  <a:srgbClr val="A5A5E9"/>
                </a:solidFill>
              </a:rPr>
              <a:t> </a:t>
            </a:r>
          </a:p>
        </p:txBody>
      </p:sp>
      <p:sp>
        <p:nvSpPr>
          <p:cNvPr id="123907" name="Text Box 3"/>
          <p:cNvSpPr txBox="1">
            <a:spLocks noChangeArrowheads="1"/>
          </p:cNvSpPr>
          <p:nvPr/>
        </p:nvSpPr>
        <p:spPr bwMode="auto">
          <a:xfrm>
            <a:off x="179388" y="2420938"/>
            <a:ext cx="3384550"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r>
              <a:rPr lang="it-IT" sz="1600" b="1"/>
              <a:t>Comorbidities</a:t>
            </a:r>
          </a:p>
          <a:p>
            <a:pPr>
              <a:buClrTx/>
              <a:buFontTx/>
              <a:buNone/>
            </a:pPr>
            <a:r>
              <a:rPr lang="it-IT" sz="1600" b="1"/>
              <a:t>Milan, UCSF, TTV, UT7 in?</a:t>
            </a:r>
          </a:p>
          <a:p>
            <a:pPr>
              <a:buClrTx/>
              <a:buFontTx/>
              <a:buNone/>
            </a:pPr>
            <a:r>
              <a:rPr lang="it-IT" sz="1600" b="1"/>
              <a:t>Multinodular (&lt; 6 cm)</a:t>
            </a:r>
          </a:p>
          <a:p>
            <a:pPr>
              <a:buClrTx/>
              <a:buFontTx/>
              <a:buNone/>
            </a:pPr>
            <a:endParaRPr lang="it-IT" sz="1600" b="1"/>
          </a:p>
        </p:txBody>
      </p:sp>
      <p:sp>
        <p:nvSpPr>
          <p:cNvPr id="123908"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39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3910" name="Text Box 6"/>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4831499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3641725" y="2133600"/>
            <a:ext cx="1106488"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a:t>
            </a:r>
          </a:p>
          <a:p>
            <a:pPr algn="ctr">
              <a:buClrTx/>
              <a:buFontTx/>
              <a:buNone/>
            </a:pPr>
            <a:r>
              <a:rPr lang="it-IT" sz="1600" b="1">
                <a:solidFill>
                  <a:srgbClr val="0000FF"/>
                </a:solidFill>
              </a:rPr>
              <a:t> =</a:t>
            </a:r>
          </a:p>
          <a:p>
            <a:pPr algn="ctr">
              <a:buClrTx/>
              <a:buFontTx/>
              <a:buNone/>
            </a:pPr>
            <a:r>
              <a:rPr lang="it-IT" sz="1600" b="1">
                <a:solidFill>
                  <a:srgbClr val="0000FF"/>
                </a:solidFill>
              </a:rPr>
              <a:t>+ -</a:t>
            </a:r>
          </a:p>
          <a:p>
            <a:pPr algn="ctr">
              <a:buClrTx/>
              <a:buFontTx/>
              <a:buNone/>
            </a:pPr>
            <a:r>
              <a:rPr lang="it-IT" sz="1600" b="1">
                <a:solidFill>
                  <a:srgbClr val="0000FF"/>
                </a:solidFill>
              </a:rPr>
              <a:t>+ + +  </a:t>
            </a:r>
          </a:p>
          <a:p>
            <a:pPr algn="ctr">
              <a:buClrTx/>
              <a:buFontTx/>
              <a:buNone/>
            </a:pPr>
            <a:r>
              <a:rPr lang="it-IT" sz="1600" b="1">
                <a:solidFill>
                  <a:srgbClr val="0000FF"/>
                </a:solidFill>
              </a:rPr>
              <a:t>=</a:t>
            </a:r>
          </a:p>
          <a:p>
            <a:pPr algn="ctr">
              <a:buClrTx/>
              <a:buFontTx/>
              <a:buNone/>
            </a:pPr>
            <a:r>
              <a:rPr lang="it-IT" sz="1600" b="1">
                <a:solidFill>
                  <a:srgbClr val="0000FF"/>
                </a:solidFill>
              </a:rPr>
              <a:t> </a:t>
            </a:r>
          </a:p>
        </p:txBody>
      </p:sp>
      <p:sp>
        <p:nvSpPr>
          <p:cNvPr id="124930" name="Text Box 2"/>
          <p:cNvSpPr txBox="1">
            <a:spLocks noChangeArrowheads="1"/>
          </p:cNvSpPr>
          <p:nvPr/>
        </p:nvSpPr>
        <p:spPr bwMode="auto">
          <a:xfrm>
            <a:off x="4851400" y="2133600"/>
            <a:ext cx="947738" cy="228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Tx/>
              <a:buFontTx/>
              <a:buNone/>
            </a:pPr>
            <a:r>
              <a:rPr lang="it-IT" sz="1600" b="1">
                <a:solidFill>
                  <a:srgbClr val="A5A5E9"/>
                </a:solidFill>
              </a:rPr>
              <a:t>- - </a:t>
            </a:r>
          </a:p>
          <a:p>
            <a:pPr algn="ctr">
              <a:buClrTx/>
              <a:buFontTx/>
              <a:buNone/>
            </a:pPr>
            <a:r>
              <a:rPr lang="it-IT" sz="1600" b="1">
                <a:solidFill>
                  <a:srgbClr val="A5A5E9"/>
                </a:solidFill>
              </a:rPr>
              <a:t>+ + + </a:t>
            </a:r>
          </a:p>
          <a:p>
            <a:pPr algn="ctr">
              <a:buClrTx/>
              <a:buFontTx/>
              <a:buNone/>
            </a:pPr>
            <a:r>
              <a:rPr lang="it-IT" sz="1600" b="1">
                <a:solidFill>
                  <a:srgbClr val="A5A5E9"/>
                </a:solidFill>
              </a:rPr>
              <a:t>- </a:t>
            </a:r>
          </a:p>
          <a:p>
            <a:pPr algn="ctr">
              <a:buClrTx/>
              <a:buFontTx/>
              <a:buNone/>
            </a:pPr>
            <a:r>
              <a:rPr lang="it-IT" sz="1600" b="1">
                <a:solidFill>
                  <a:srgbClr val="A5A5E9"/>
                </a:solidFill>
              </a:rPr>
              <a:t>=</a:t>
            </a:r>
          </a:p>
          <a:p>
            <a:pPr algn="ctr">
              <a:buClrTx/>
              <a:buFontTx/>
              <a:buNone/>
            </a:pPr>
            <a:endParaRPr lang="it-IT" sz="1600" b="1">
              <a:solidFill>
                <a:srgbClr val="A5A5E9"/>
              </a:solidFill>
            </a:endParaRPr>
          </a:p>
          <a:p>
            <a:pPr algn="ctr">
              <a:buClrTx/>
              <a:buFontTx/>
              <a:buNone/>
            </a:pPr>
            <a:r>
              <a:rPr lang="it-IT" sz="1600" b="1">
                <a:solidFill>
                  <a:srgbClr val="A5A5E9"/>
                </a:solidFill>
              </a:rPr>
              <a:t> </a:t>
            </a:r>
          </a:p>
        </p:txBody>
      </p:sp>
      <p:sp>
        <p:nvSpPr>
          <p:cNvPr id="124931" name="Text Box 3"/>
          <p:cNvSpPr txBox="1">
            <a:spLocks noChangeArrowheads="1"/>
          </p:cNvSpPr>
          <p:nvPr/>
        </p:nvSpPr>
        <p:spPr bwMode="auto">
          <a:xfrm>
            <a:off x="179388" y="2420938"/>
            <a:ext cx="338455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r>
              <a:rPr lang="it-IT" sz="1600" b="1"/>
              <a:t>Comorbidities</a:t>
            </a:r>
          </a:p>
          <a:p>
            <a:pPr>
              <a:buClrTx/>
              <a:buFontTx/>
              <a:buNone/>
            </a:pPr>
            <a:r>
              <a:rPr lang="it-IT" sz="1600" b="1"/>
              <a:t>Milan, UCSF, TTV, UT7 in?</a:t>
            </a:r>
          </a:p>
          <a:p>
            <a:pPr>
              <a:buClrTx/>
              <a:buFontTx/>
              <a:buNone/>
            </a:pPr>
            <a:r>
              <a:rPr lang="it-IT" sz="1600" b="1"/>
              <a:t>Multinodular (&lt; 6 cm)</a:t>
            </a:r>
          </a:p>
          <a:p>
            <a:pPr>
              <a:buClrTx/>
              <a:buFontTx/>
              <a:buNone/>
            </a:pPr>
            <a:r>
              <a:rPr lang="it-IT" sz="1600" b="1"/>
              <a:t>Low list pressure blood gr.?</a:t>
            </a:r>
          </a:p>
          <a:p>
            <a:pPr>
              <a:buClrTx/>
              <a:buFontTx/>
              <a:buNone/>
            </a:pPr>
            <a:endParaRPr lang="it-IT" sz="1600" b="1"/>
          </a:p>
          <a:p>
            <a:pPr>
              <a:buClrTx/>
              <a:buFontTx/>
              <a:buNone/>
            </a:pPr>
            <a:endParaRPr lang="it-IT" sz="1600" b="1"/>
          </a:p>
        </p:txBody>
      </p:sp>
      <p:sp>
        <p:nvSpPr>
          <p:cNvPr id="124932"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49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4934" name="Text Box 6"/>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8341235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1"/>
          <p:cNvSpPr txBox="1">
            <a:spLocks noChangeArrowheads="1"/>
          </p:cNvSpPr>
          <p:nvPr/>
        </p:nvSpPr>
        <p:spPr bwMode="auto">
          <a:xfrm>
            <a:off x="3641725" y="2133600"/>
            <a:ext cx="1106488" cy="228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a:t>
            </a:r>
          </a:p>
          <a:p>
            <a:pPr algn="ctr">
              <a:buClrTx/>
              <a:buFontTx/>
              <a:buNone/>
            </a:pPr>
            <a:r>
              <a:rPr lang="it-IT" sz="1600" b="1">
                <a:solidFill>
                  <a:srgbClr val="0000FF"/>
                </a:solidFill>
              </a:rPr>
              <a:t> =</a:t>
            </a:r>
          </a:p>
          <a:p>
            <a:pPr algn="ctr">
              <a:buClrTx/>
              <a:buFontTx/>
              <a:buNone/>
            </a:pPr>
            <a:r>
              <a:rPr lang="it-IT" sz="1600" b="1">
                <a:solidFill>
                  <a:srgbClr val="0000FF"/>
                </a:solidFill>
              </a:rPr>
              <a:t>+ -</a:t>
            </a:r>
          </a:p>
          <a:p>
            <a:pPr algn="ctr">
              <a:buClrTx/>
              <a:buFontTx/>
              <a:buNone/>
            </a:pPr>
            <a:r>
              <a:rPr lang="it-IT" sz="1600" b="1">
                <a:solidFill>
                  <a:srgbClr val="0000FF"/>
                </a:solidFill>
              </a:rPr>
              <a:t>+ + +  </a:t>
            </a:r>
          </a:p>
          <a:p>
            <a:pPr algn="ctr">
              <a:buClrTx/>
              <a:buFontTx/>
              <a:buNone/>
            </a:pPr>
            <a:r>
              <a:rPr lang="it-IT" sz="1600" b="1">
                <a:solidFill>
                  <a:srgbClr val="0000FF"/>
                </a:solidFill>
              </a:rPr>
              <a:t>=</a:t>
            </a:r>
          </a:p>
          <a:p>
            <a:pPr algn="ctr">
              <a:buClrTx/>
              <a:buFontTx/>
              <a:buNone/>
            </a:pPr>
            <a:r>
              <a:rPr lang="it-IT" sz="1600" b="1">
                <a:solidFill>
                  <a:srgbClr val="0000FF"/>
                </a:solidFill>
              </a:rPr>
              <a:t>+ + + </a:t>
            </a:r>
          </a:p>
          <a:p>
            <a:pPr algn="ctr">
              <a:buClrTx/>
              <a:buFontTx/>
              <a:buNone/>
            </a:pPr>
            <a:r>
              <a:rPr lang="it-IT" sz="1600" b="1">
                <a:solidFill>
                  <a:srgbClr val="0000FF"/>
                </a:solidFill>
              </a:rPr>
              <a:t> </a:t>
            </a:r>
          </a:p>
        </p:txBody>
      </p:sp>
      <p:sp>
        <p:nvSpPr>
          <p:cNvPr id="125954" name="Text Box 2"/>
          <p:cNvSpPr txBox="1">
            <a:spLocks noChangeArrowheads="1"/>
          </p:cNvSpPr>
          <p:nvPr/>
        </p:nvSpPr>
        <p:spPr bwMode="auto">
          <a:xfrm>
            <a:off x="4851400" y="2133600"/>
            <a:ext cx="947738" cy="252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Tx/>
              <a:buFontTx/>
              <a:buNone/>
            </a:pPr>
            <a:r>
              <a:rPr lang="it-IT" sz="1600" b="1">
                <a:solidFill>
                  <a:srgbClr val="A5A5E9"/>
                </a:solidFill>
              </a:rPr>
              <a:t>- - </a:t>
            </a:r>
          </a:p>
          <a:p>
            <a:pPr algn="ctr">
              <a:buClrTx/>
              <a:buFontTx/>
              <a:buNone/>
            </a:pPr>
            <a:r>
              <a:rPr lang="it-IT" sz="1600" b="1">
                <a:solidFill>
                  <a:srgbClr val="A5A5E9"/>
                </a:solidFill>
              </a:rPr>
              <a:t>+ + + </a:t>
            </a:r>
          </a:p>
          <a:p>
            <a:pPr algn="ctr">
              <a:buClrTx/>
              <a:buFontTx/>
              <a:buNone/>
            </a:pPr>
            <a:r>
              <a:rPr lang="it-IT" sz="1600" b="1">
                <a:solidFill>
                  <a:srgbClr val="A5A5E9"/>
                </a:solidFill>
              </a:rPr>
              <a:t>- </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Tx/>
              <a:buFontTx/>
              <a:buNone/>
            </a:pPr>
            <a:endParaRPr lang="it-IT" sz="1600" b="1">
              <a:solidFill>
                <a:srgbClr val="A5A5E9"/>
              </a:solidFill>
            </a:endParaRPr>
          </a:p>
          <a:p>
            <a:pPr algn="ctr">
              <a:buClrTx/>
              <a:buFontTx/>
              <a:buNone/>
            </a:pPr>
            <a:r>
              <a:rPr lang="it-IT" sz="1600" b="1">
                <a:solidFill>
                  <a:srgbClr val="A5A5E9"/>
                </a:solidFill>
              </a:rPr>
              <a:t> </a:t>
            </a:r>
          </a:p>
        </p:txBody>
      </p:sp>
      <p:sp>
        <p:nvSpPr>
          <p:cNvPr id="125955" name="Text Box 3"/>
          <p:cNvSpPr txBox="1">
            <a:spLocks noChangeArrowheads="1"/>
          </p:cNvSpPr>
          <p:nvPr/>
        </p:nvSpPr>
        <p:spPr bwMode="auto">
          <a:xfrm>
            <a:off x="179388" y="2420938"/>
            <a:ext cx="3384550" cy="252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r>
              <a:rPr lang="it-IT" sz="1600" b="1"/>
              <a:t>Comorbidities</a:t>
            </a:r>
          </a:p>
          <a:p>
            <a:pPr>
              <a:buClrTx/>
              <a:buFontTx/>
              <a:buNone/>
            </a:pPr>
            <a:r>
              <a:rPr lang="it-IT" sz="1600" b="1"/>
              <a:t>Milan, UCSF, TTV, UT7 in?</a:t>
            </a:r>
          </a:p>
          <a:p>
            <a:pPr>
              <a:buClrTx/>
              <a:buFontTx/>
              <a:buNone/>
            </a:pPr>
            <a:r>
              <a:rPr lang="it-IT" sz="1600" b="1"/>
              <a:t>Multinodular (&lt; 6 cm)</a:t>
            </a:r>
          </a:p>
          <a:p>
            <a:pPr>
              <a:buClrTx/>
              <a:buFontTx/>
              <a:buNone/>
            </a:pPr>
            <a:r>
              <a:rPr lang="it-IT" sz="1600" b="1"/>
              <a:t>Low list pressure blood gr.?</a:t>
            </a:r>
          </a:p>
          <a:p>
            <a:pPr>
              <a:buClrTx/>
              <a:buFontTx/>
              <a:buNone/>
            </a:pPr>
            <a:r>
              <a:rPr lang="it-IT" sz="1600" b="1"/>
              <a:t>Partial response to DWST?</a:t>
            </a:r>
          </a:p>
          <a:p>
            <a:pPr>
              <a:buClrTx/>
              <a:buFontTx/>
              <a:buNone/>
            </a:pPr>
            <a:endParaRPr lang="it-IT" sz="1600" b="1"/>
          </a:p>
          <a:p>
            <a:pPr>
              <a:buClrTx/>
              <a:buFontTx/>
              <a:buNone/>
            </a:pPr>
            <a:endParaRPr lang="it-IT" sz="1600" b="1"/>
          </a:p>
          <a:p>
            <a:pPr>
              <a:buClrTx/>
              <a:buFontTx/>
              <a:buNone/>
            </a:pPr>
            <a:endParaRPr lang="it-IT" sz="1600" b="1"/>
          </a:p>
        </p:txBody>
      </p:sp>
      <p:sp>
        <p:nvSpPr>
          <p:cNvPr id="125956"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59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5958" name="Text Box 6"/>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22113804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1"/>
          <p:cNvSpPr txBox="1">
            <a:spLocks noChangeArrowheads="1"/>
          </p:cNvSpPr>
          <p:nvPr/>
        </p:nvSpPr>
        <p:spPr bwMode="auto">
          <a:xfrm>
            <a:off x="3641725" y="2133600"/>
            <a:ext cx="1106488" cy="252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a:t>
            </a:r>
          </a:p>
          <a:p>
            <a:pPr algn="ctr">
              <a:buClrTx/>
              <a:buFontTx/>
              <a:buNone/>
            </a:pPr>
            <a:r>
              <a:rPr lang="it-IT" sz="1600" b="1">
                <a:solidFill>
                  <a:srgbClr val="0000FF"/>
                </a:solidFill>
              </a:rPr>
              <a:t> =</a:t>
            </a:r>
          </a:p>
          <a:p>
            <a:pPr algn="ctr">
              <a:buClrTx/>
              <a:buFontTx/>
              <a:buNone/>
            </a:pPr>
            <a:r>
              <a:rPr lang="it-IT" sz="1600" b="1">
                <a:solidFill>
                  <a:srgbClr val="0000FF"/>
                </a:solidFill>
              </a:rPr>
              <a:t>+ -</a:t>
            </a:r>
          </a:p>
          <a:p>
            <a:pPr algn="ctr">
              <a:buClrTx/>
              <a:buFontTx/>
              <a:buNone/>
            </a:pPr>
            <a:r>
              <a:rPr lang="it-IT" sz="1600" b="1">
                <a:solidFill>
                  <a:srgbClr val="0000FF"/>
                </a:solidFill>
              </a:rPr>
              <a:t>+ + +  </a:t>
            </a:r>
          </a:p>
          <a:p>
            <a:pPr algn="ctr">
              <a:buClrTx/>
              <a:buFontTx/>
              <a:buNone/>
            </a:pPr>
            <a:r>
              <a:rPr lang="it-IT" sz="1600" b="1">
                <a:solidFill>
                  <a:srgbClr val="0000FF"/>
                </a:solidFill>
              </a:rPr>
              <a:t>=</a:t>
            </a:r>
          </a:p>
          <a:p>
            <a:pPr algn="ctr">
              <a:buClrTx/>
              <a:buFontTx/>
              <a:buNone/>
            </a:pPr>
            <a:r>
              <a:rPr lang="it-IT" sz="1600" b="1">
                <a:solidFill>
                  <a:srgbClr val="0000FF"/>
                </a:solidFill>
              </a:rPr>
              <a:t>+ + +</a:t>
            </a:r>
          </a:p>
          <a:p>
            <a:pPr algn="ctr">
              <a:buClrTx/>
              <a:buFontTx/>
              <a:buNone/>
            </a:pPr>
            <a:r>
              <a:rPr lang="it-IT" sz="1600" b="1">
                <a:solidFill>
                  <a:srgbClr val="0000FF"/>
                </a:solidFill>
              </a:rPr>
              <a:t>+ + +  </a:t>
            </a:r>
          </a:p>
          <a:p>
            <a:pPr algn="ctr">
              <a:buClrTx/>
              <a:buFontTx/>
              <a:buNone/>
            </a:pPr>
            <a:r>
              <a:rPr lang="it-IT" sz="1600" b="1">
                <a:solidFill>
                  <a:srgbClr val="0000FF"/>
                </a:solidFill>
              </a:rPr>
              <a:t> </a:t>
            </a:r>
          </a:p>
        </p:txBody>
      </p:sp>
      <p:sp>
        <p:nvSpPr>
          <p:cNvPr id="126978" name="Text Box 2"/>
          <p:cNvSpPr txBox="1">
            <a:spLocks noChangeArrowheads="1"/>
          </p:cNvSpPr>
          <p:nvPr/>
        </p:nvSpPr>
        <p:spPr bwMode="auto">
          <a:xfrm>
            <a:off x="4851400" y="2133600"/>
            <a:ext cx="947738" cy="2770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Tx/>
              <a:buFontTx/>
              <a:buNone/>
            </a:pPr>
            <a:r>
              <a:rPr lang="it-IT" sz="1600" b="1">
                <a:solidFill>
                  <a:srgbClr val="A5A5E9"/>
                </a:solidFill>
              </a:rPr>
              <a:t>- - </a:t>
            </a:r>
          </a:p>
          <a:p>
            <a:pPr algn="ctr">
              <a:buClrTx/>
              <a:buFontTx/>
              <a:buNone/>
            </a:pPr>
            <a:r>
              <a:rPr lang="it-IT" sz="1600" b="1">
                <a:solidFill>
                  <a:srgbClr val="A5A5E9"/>
                </a:solidFill>
              </a:rPr>
              <a:t>+ + + </a:t>
            </a:r>
          </a:p>
          <a:p>
            <a:pPr algn="ctr">
              <a:buClrTx/>
              <a:buFontTx/>
              <a:buNone/>
            </a:pPr>
            <a:r>
              <a:rPr lang="it-IT" sz="1600" b="1">
                <a:solidFill>
                  <a:srgbClr val="A5A5E9"/>
                </a:solidFill>
              </a:rPr>
              <a:t>- </a:t>
            </a:r>
          </a:p>
          <a:p>
            <a:pPr algn="ctr">
              <a:buClrTx/>
              <a:buFontTx/>
              <a:buNone/>
            </a:pPr>
            <a:r>
              <a:rPr lang="it-IT" sz="1600" b="1">
                <a:solidFill>
                  <a:srgbClr val="A5A5E9"/>
                </a:solidFill>
              </a:rPr>
              <a:t>=</a:t>
            </a:r>
          </a:p>
          <a:p>
            <a:pPr algn="ctr">
              <a:buClrTx/>
              <a:buFontTx/>
              <a:buNone/>
            </a:pPr>
            <a:r>
              <a:rPr lang="it-IT" sz="1600" b="1">
                <a:solidFill>
                  <a:srgbClr val="A5A5E9"/>
                </a:solidFill>
              </a:rPr>
              <a:t>+ +</a:t>
            </a:r>
          </a:p>
          <a:p>
            <a:pPr algn="ctr">
              <a:buClrTx/>
              <a:buFontTx/>
              <a:buNone/>
            </a:pPr>
            <a:r>
              <a:rPr lang="it-IT" sz="1600" b="1">
                <a:solidFill>
                  <a:srgbClr val="A5A5E9"/>
                </a:solidFill>
              </a:rPr>
              <a:t>+ </a:t>
            </a:r>
          </a:p>
          <a:p>
            <a:pPr algn="ctr">
              <a:buClrTx/>
              <a:buFontTx/>
              <a:buNone/>
            </a:pPr>
            <a:endParaRPr lang="it-IT" sz="1600" b="1">
              <a:solidFill>
                <a:srgbClr val="A5A5E9"/>
              </a:solidFill>
            </a:endParaRPr>
          </a:p>
          <a:p>
            <a:pPr algn="ctr">
              <a:buClrTx/>
              <a:buFontTx/>
              <a:buNone/>
            </a:pPr>
            <a:r>
              <a:rPr lang="it-IT" sz="1600" b="1">
                <a:solidFill>
                  <a:srgbClr val="A5A5E9"/>
                </a:solidFill>
              </a:rPr>
              <a:t> </a:t>
            </a:r>
          </a:p>
        </p:txBody>
      </p:sp>
      <p:sp>
        <p:nvSpPr>
          <p:cNvPr id="126979" name="Text Box 3"/>
          <p:cNvSpPr txBox="1">
            <a:spLocks noChangeArrowheads="1"/>
          </p:cNvSpPr>
          <p:nvPr/>
        </p:nvSpPr>
        <p:spPr bwMode="auto">
          <a:xfrm>
            <a:off x="179388" y="2420938"/>
            <a:ext cx="3384550" cy="301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r>
              <a:rPr lang="it-IT" sz="1600" b="1"/>
              <a:t>Comorbidities</a:t>
            </a:r>
          </a:p>
          <a:p>
            <a:pPr>
              <a:buClrTx/>
              <a:buFontTx/>
              <a:buNone/>
            </a:pPr>
            <a:r>
              <a:rPr lang="it-IT" sz="1600" b="1"/>
              <a:t>Milan, UCSF, TTV, UT7 in?</a:t>
            </a:r>
          </a:p>
          <a:p>
            <a:pPr>
              <a:buClrTx/>
              <a:buFontTx/>
              <a:buNone/>
            </a:pPr>
            <a:r>
              <a:rPr lang="it-IT" sz="1600" b="1"/>
              <a:t>Multinodular (&lt; 6 cm)</a:t>
            </a:r>
          </a:p>
          <a:p>
            <a:pPr>
              <a:buClrTx/>
              <a:buFontTx/>
              <a:buNone/>
            </a:pPr>
            <a:r>
              <a:rPr lang="it-IT" sz="1600" b="1"/>
              <a:t>Low list pressure blood gr.?</a:t>
            </a:r>
          </a:p>
          <a:p>
            <a:pPr>
              <a:buClrTx/>
              <a:buFontTx/>
              <a:buNone/>
            </a:pPr>
            <a:r>
              <a:rPr lang="it-IT" sz="1600" b="1"/>
              <a:t>Partial response to DWST?</a:t>
            </a:r>
          </a:p>
          <a:p>
            <a:pPr>
              <a:buClrTx/>
              <a:buFontTx/>
              <a:buNone/>
            </a:pPr>
            <a:r>
              <a:rPr lang="it-IT" sz="1600" b="1"/>
              <a:t>Out of tx criteria, low αFP?</a:t>
            </a:r>
          </a:p>
          <a:p>
            <a:pPr>
              <a:buClrTx/>
              <a:buFontTx/>
              <a:buNone/>
            </a:pPr>
            <a:endParaRPr lang="it-IT" sz="1600" b="1"/>
          </a:p>
          <a:p>
            <a:pPr>
              <a:buClrTx/>
              <a:buFontTx/>
              <a:buNone/>
            </a:pPr>
            <a:endParaRPr lang="it-IT" sz="1600" b="1"/>
          </a:p>
          <a:p>
            <a:pPr>
              <a:buClrTx/>
              <a:buFontTx/>
              <a:buNone/>
            </a:pPr>
            <a:endParaRPr lang="it-IT" sz="1600" b="1"/>
          </a:p>
          <a:p>
            <a:pPr>
              <a:buClrTx/>
              <a:buFontTx/>
              <a:buNone/>
            </a:pPr>
            <a:endParaRPr lang="it-IT" sz="1600" b="1"/>
          </a:p>
        </p:txBody>
      </p:sp>
      <p:sp>
        <p:nvSpPr>
          <p:cNvPr id="126980"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6982" name="Text Box 6"/>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26461349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1"/>
          <p:cNvSpPr txBox="1">
            <a:spLocks noChangeArrowheads="1"/>
          </p:cNvSpPr>
          <p:nvPr/>
        </p:nvSpPr>
        <p:spPr bwMode="auto">
          <a:xfrm>
            <a:off x="3641725" y="2133600"/>
            <a:ext cx="1106488" cy="2770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a:t>
            </a:r>
          </a:p>
          <a:p>
            <a:pPr algn="ctr">
              <a:buClrTx/>
              <a:buFontTx/>
              <a:buNone/>
            </a:pPr>
            <a:r>
              <a:rPr lang="it-IT" sz="1600" b="1">
                <a:solidFill>
                  <a:srgbClr val="0000FF"/>
                </a:solidFill>
              </a:rPr>
              <a:t> =</a:t>
            </a:r>
          </a:p>
          <a:p>
            <a:pPr algn="ctr">
              <a:buClrTx/>
              <a:buFontTx/>
              <a:buNone/>
            </a:pPr>
            <a:r>
              <a:rPr lang="it-IT" sz="1600" b="1">
                <a:solidFill>
                  <a:srgbClr val="0000FF"/>
                </a:solidFill>
              </a:rPr>
              <a:t>+ -</a:t>
            </a:r>
          </a:p>
          <a:p>
            <a:pPr algn="ctr">
              <a:buClrTx/>
              <a:buFontTx/>
              <a:buNone/>
            </a:pPr>
            <a:r>
              <a:rPr lang="it-IT" sz="1600" b="1">
                <a:solidFill>
                  <a:srgbClr val="0000FF"/>
                </a:solidFill>
              </a:rPr>
              <a:t>+ + +  </a:t>
            </a:r>
          </a:p>
          <a:p>
            <a:pPr algn="ctr">
              <a:buClrTx/>
              <a:buFontTx/>
              <a:buNone/>
            </a:pPr>
            <a:r>
              <a:rPr lang="it-IT" sz="1600" b="1">
                <a:solidFill>
                  <a:srgbClr val="0000FF"/>
                </a:solidFill>
              </a:rPr>
              <a:t>=</a:t>
            </a:r>
          </a:p>
          <a:p>
            <a:pPr algn="ctr">
              <a:buClrTx/>
              <a:buFontTx/>
              <a:buNone/>
            </a:pPr>
            <a:r>
              <a:rPr lang="it-IT" sz="1600" b="1">
                <a:solidFill>
                  <a:srgbClr val="0000FF"/>
                </a:solidFill>
              </a:rPr>
              <a:t>+ + +</a:t>
            </a:r>
          </a:p>
          <a:p>
            <a:pPr algn="ctr">
              <a:buClrTx/>
              <a:buFontTx/>
              <a:buNone/>
            </a:pPr>
            <a:r>
              <a:rPr lang="it-IT" sz="1600" b="1">
                <a:solidFill>
                  <a:srgbClr val="0000FF"/>
                </a:solidFill>
              </a:rPr>
              <a:t>+ + + </a:t>
            </a:r>
          </a:p>
          <a:p>
            <a:pPr algn="ctr">
              <a:buClrTx/>
              <a:buFontTx/>
              <a:buNone/>
            </a:pPr>
            <a:r>
              <a:rPr lang="it-IT" sz="1600" b="1">
                <a:solidFill>
                  <a:srgbClr val="0000FF"/>
                </a:solidFill>
              </a:rPr>
              <a:t>= </a:t>
            </a:r>
          </a:p>
          <a:p>
            <a:pPr algn="ctr">
              <a:buClrTx/>
              <a:buFontTx/>
              <a:buNone/>
            </a:pPr>
            <a:r>
              <a:rPr lang="it-IT" sz="1600" b="1">
                <a:solidFill>
                  <a:srgbClr val="0000FF"/>
                </a:solidFill>
              </a:rPr>
              <a:t> </a:t>
            </a:r>
          </a:p>
        </p:txBody>
      </p:sp>
      <p:sp>
        <p:nvSpPr>
          <p:cNvPr id="128002" name="Text Box 2"/>
          <p:cNvSpPr txBox="1">
            <a:spLocks noChangeArrowheads="1"/>
          </p:cNvSpPr>
          <p:nvPr/>
        </p:nvSpPr>
        <p:spPr bwMode="auto">
          <a:xfrm>
            <a:off x="4851400" y="2133600"/>
            <a:ext cx="947738" cy="301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Tx/>
              <a:buFontTx/>
              <a:buNone/>
            </a:pPr>
            <a:r>
              <a:rPr lang="it-IT" sz="1600" b="1">
                <a:solidFill>
                  <a:srgbClr val="A5A5E9"/>
                </a:solidFill>
              </a:rPr>
              <a:t>- - </a:t>
            </a:r>
          </a:p>
          <a:p>
            <a:pPr algn="ctr">
              <a:buClrTx/>
              <a:buFontTx/>
              <a:buNone/>
            </a:pPr>
            <a:r>
              <a:rPr lang="it-IT" sz="1600" b="1">
                <a:solidFill>
                  <a:srgbClr val="A5A5E9"/>
                </a:solidFill>
              </a:rPr>
              <a:t>+ + + </a:t>
            </a:r>
          </a:p>
          <a:p>
            <a:pPr algn="ctr">
              <a:buClrTx/>
              <a:buFontTx/>
              <a:buNone/>
            </a:pPr>
            <a:r>
              <a:rPr lang="it-IT" sz="1600" b="1">
                <a:solidFill>
                  <a:srgbClr val="A5A5E9"/>
                </a:solidFill>
              </a:rPr>
              <a:t>- </a:t>
            </a:r>
          </a:p>
          <a:p>
            <a:pPr algn="ctr">
              <a:buClrTx/>
              <a:buFontTx/>
              <a:buNone/>
            </a:pPr>
            <a:r>
              <a:rPr lang="it-IT" sz="1600" b="1">
                <a:solidFill>
                  <a:srgbClr val="A5A5E9"/>
                </a:solidFill>
              </a:rPr>
              <a:t>=</a:t>
            </a:r>
          </a:p>
          <a:p>
            <a:pPr algn="ctr">
              <a:buClrTx/>
              <a:buFontTx/>
              <a:buNone/>
            </a:pPr>
            <a:r>
              <a:rPr lang="it-IT" sz="1600" b="1">
                <a:solidFill>
                  <a:srgbClr val="A5A5E9"/>
                </a:solidFill>
              </a:rPr>
              <a:t>+ +</a:t>
            </a:r>
          </a:p>
          <a:p>
            <a:pPr algn="ctr">
              <a:buClrTx/>
              <a:buFontTx/>
              <a:buNone/>
            </a:pPr>
            <a:r>
              <a:rPr lang="it-IT" sz="1600" b="1">
                <a:solidFill>
                  <a:srgbClr val="A5A5E9"/>
                </a:solidFill>
              </a:rPr>
              <a:t>+ </a:t>
            </a:r>
          </a:p>
          <a:p>
            <a:pPr algn="ctr">
              <a:buClrTx/>
              <a:buFontTx/>
              <a:buNone/>
            </a:pPr>
            <a:r>
              <a:rPr lang="it-IT" sz="1600" b="1">
                <a:solidFill>
                  <a:srgbClr val="A5A5E9"/>
                </a:solidFill>
              </a:rPr>
              <a:t>=</a:t>
            </a:r>
          </a:p>
          <a:p>
            <a:pPr algn="ctr">
              <a:buClrTx/>
              <a:buFontTx/>
              <a:buNone/>
            </a:pPr>
            <a:endParaRPr lang="it-IT" sz="1600" b="1">
              <a:solidFill>
                <a:srgbClr val="A5A5E9"/>
              </a:solidFill>
            </a:endParaRPr>
          </a:p>
          <a:p>
            <a:pPr algn="ctr">
              <a:buClrTx/>
              <a:buFontTx/>
              <a:buNone/>
            </a:pPr>
            <a:r>
              <a:rPr lang="it-IT" sz="1600" b="1">
                <a:solidFill>
                  <a:srgbClr val="A5A5E9"/>
                </a:solidFill>
              </a:rPr>
              <a:t> </a:t>
            </a:r>
          </a:p>
        </p:txBody>
      </p:sp>
      <p:sp>
        <p:nvSpPr>
          <p:cNvPr id="128003" name="Text Box 3"/>
          <p:cNvSpPr txBox="1">
            <a:spLocks noChangeArrowheads="1"/>
          </p:cNvSpPr>
          <p:nvPr/>
        </p:nvSpPr>
        <p:spPr bwMode="auto">
          <a:xfrm>
            <a:off x="179388" y="2420938"/>
            <a:ext cx="3384550" cy="3500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r>
              <a:rPr lang="it-IT" sz="1600" b="1"/>
              <a:t>Comorbidities</a:t>
            </a:r>
          </a:p>
          <a:p>
            <a:pPr>
              <a:buClrTx/>
              <a:buFontTx/>
              <a:buNone/>
            </a:pPr>
            <a:r>
              <a:rPr lang="it-IT" sz="1600" b="1"/>
              <a:t>Milan, UCSF, TTV, UT7 in?</a:t>
            </a:r>
          </a:p>
          <a:p>
            <a:pPr>
              <a:buClrTx/>
              <a:buFontTx/>
              <a:buNone/>
            </a:pPr>
            <a:r>
              <a:rPr lang="it-IT" sz="1600" b="1"/>
              <a:t>Multinodular (&lt; 6 cm)</a:t>
            </a:r>
          </a:p>
          <a:p>
            <a:pPr>
              <a:buClrTx/>
              <a:buFontTx/>
              <a:buNone/>
            </a:pPr>
            <a:r>
              <a:rPr lang="it-IT" sz="1600" b="1"/>
              <a:t>Low list pressure blood gr.?</a:t>
            </a:r>
          </a:p>
          <a:p>
            <a:pPr>
              <a:buClrTx/>
              <a:buFontTx/>
              <a:buNone/>
            </a:pPr>
            <a:r>
              <a:rPr lang="it-IT" sz="1600" b="1"/>
              <a:t>Partial response to DWST?</a:t>
            </a:r>
          </a:p>
          <a:p>
            <a:pPr>
              <a:buClrTx/>
              <a:buFontTx/>
              <a:buNone/>
            </a:pPr>
            <a:r>
              <a:rPr lang="it-IT" sz="1600" b="1"/>
              <a:t>Out of tx criteria, low αFP?</a:t>
            </a:r>
          </a:p>
          <a:p>
            <a:pPr>
              <a:buClrTx/>
              <a:buFontTx/>
              <a:buNone/>
            </a:pPr>
            <a:r>
              <a:rPr lang="it-IT" sz="1600" b="1"/>
              <a:t>LDLT available?</a:t>
            </a:r>
          </a:p>
          <a:p>
            <a:pPr>
              <a:buClrTx/>
              <a:buFontTx/>
              <a:buNone/>
            </a:pPr>
            <a:endParaRPr lang="it-IT" sz="1600" b="1"/>
          </a:p>
          <a:p>
            <a:pPr>
              <a:buClrTx/>
              <a:buFontTx/>
              <a:buNone/>
            </a:pPr>
            <a:endParaRPr lang="it-IT" sz="1600" b="1"/>
          </a:p>
          <a:p>
            <a:pPr>
              <a:buClrTx/>
              <a:buFontTx/>
              <a:buNone/>
            </a:pPr>
            <a:endParaRPr lang="it-IT" sz="1600" b="1"/>
          </a:p>
          <a:p>
            <a:pPr>
              <a:buClrTx/>
              <a:buFontTx/>
              <a:buNone/>
            </a:pPr>
            <a:endParaRPr lang="it-IT" sz="1600" b="1"/>
          </a:p>
          <a:p>
            <a:pPr>
              <a:buClrTx/>
              <a:buFontTx/>
              <a:buNone/>
            </a:pPr>
            <a:endParaRPr lang="it-IT" sz="1600" b="1"/>
          </a:p>
        </p:txBody>
      </p:sp>
      <p:sp>
        <p:nvSpPr>
          <p:cNvPr id="128004"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80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8006" name="Text Box 6"/>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22578285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1"/>
          <p:cNvSpPr txBox="1">
            <a:spLocks noChangeArrowheads="1"/>
          </p:cNvSpPr>
          <p:nvPr/>
        </p:nvSpPr>
        <p:spPr bwMode="auto">
          <a:xfrm>
            <a:off x="3641725" y="2133600"/>
            <a:ext cx="1106488" cy="2770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0000FF"/>
                </a:solidFill>
              </a:rPr>
              <a:t> BENEFIT</a:t>
            </a:r>
          </a:p>
          <a:p>
            <a:pPr algn="ctr">
              <a:buClrTx/>
              <a:buFontTx/>
              <a:buNone/>
            </a:pPr>
            <a:r>
              <a:rPr lang="it-IT" sz="1600" b="1">
                <a:solidFill>
                  <a:srgbClr val="0000FF"/>
                </a:solidFill>
              </a:rPr>
              <a:t>+ + +</a:t>
            </a:r>
          </a:p>
          <a:p>
            <a:pPr algn="ctr">
              <a:buClrTx/>
              <a:buFontTx/>
              <a:buNone/>
            </a:pPr>
            <a:r>
              <a:rPr lang="it-IT" sz="1600" b="1">
                <a:solidFill>
                  <a:srgbClr val="0000FF"/>
                </a:solidFill>
              </a:rPr>
              <a:t>- - -</a:t>
            </a:r>
          </a:p>
          <a:p>
            <a:pPr algn="ctr">
              <a:buClrTx/>
              <a:buFontTx/>
              <a:buNone/>
            </a:pPr>
            <a:r>
              <a:rPr lang="it-IT" sz="1600" b="1">
                <a:solidFill>
                  <a:srgbClr val="0000FF"/>
                </a:solidFill>
              </a:rPr>
              <a:t> =</a:t>
            </a:r>
          </a:p>
          <a:p>
            <a:pPr algn="ctr">
              <a:buClrTx/>
              <a:buFontTx/>
              <a:buNone/>
            </a:pPr>
            <a:r>
              <a:rPr lang="it-IT" sz="1600" b="1">
                <a:solidFill>
                  <a:srgbClr val="0000FF"/>
                </a:solidFill>
              </a:rPr>
              <a:t>+ -</a:t>
            </a:r>
          </a:p>
          <a:p>
            <a:pPr algn="ctr">
              <a:buClrTx/>
              <a:buFontTx/>
              <a:buNone/>
            </a:pPr>
            <a:r>
              <a:rPr lang="it-IT" sz="1600" b="1">
                <a:solidFill>
                  <a:srgbClr val="0000FF"/>
                </a:solidFill>
              </a:rPr>
              <a:t>+ + +  </a:t>
            </a:r>
          </a:p>
          <a:p>
            <a:pPr algn="ctr">
              <a:buClrTx/>
              <a:buFontTx/>
              <a:buNone/>
            </a:pPr>
            <a:r>
              <a:rPr lang="it-IT" sz="1600" b="1">
                <a:solidFill>
                  <a:srgbClr val="0000FF"/>
                </a:solidFill>
              </a:rPr>
              <a:t>=</a:t>
            </a:r>
          </a:p>
          <a:p>
            <a:pPr algn="ctr">
              <a:buClrTx/>
              <a:buFontTx/>
              <a:buNone/>
            </a:pPr>
            <a:r>
              <a:rPr lang="it-IT" sz="1600" b="1">
                <a:solidFill>
                  <a:srgbClr val="0000FF"/>
                </a:solidFill>
              </a:rPr>
              <a:t>+ + +</a:t>
            </a:r>
          </a:p>
          <a:p>
            <a:pPr algn="ctr">
              <a:buClrTx/>
              <a:buFontTx/>
              <a:buNone/>
            </a:pPr>
            <a:r>
              <a:rPr lang="it-IT" sz="1600" b="1">
                <a:solidFill>
                  <a:srgbClr val="0000FF"/>
                </a:solidFill>
              </a:rPr>
              <a:t>+ + + </a:t>
            </a:r>
          </a:p>
          <a:p>
            <a:pPr algn="ctr">
              <a:buClrTx/>
              <a:buFontTx/>
              <a:buNone/>
            </a:pPr>
            <a:r>
              <a:rPr lang="it-IT" sz="1600" b="1">
                <a:solidFill>
                  <a:srgbClr val="0000FF"/>
                </a:solidFill>
              </a:rPr>
              <a:t>= </a:t>
            </a:r>
          </a:p>
          <a:p>
            <a:pPr algn="ctr">
              <a:buClrTx/>
              <a:buFontTx/>
              <a:buNone/>
            </a:pPr>
            <a:r>
              <a:rPr lang="it-IT" sz="1600" b="1">
                <a:solidFill>
                  <a:srgbClr val="0000FF"/>
                </a:solidFill>
              </a:rPr>
              <a:t> </a:t>
            </a:r>
          </a:p>
        </p:txBody>
      </p:sp>
      <p:sp>
        <p:nvSpPr>
          <p:cNvPr id="129026" name="Text Box 2"/>
          <p:cNvSpPr txBox="1">
            <a:spLocks noChangeArrowheads="1"/>
          </p:cNvSpPr>
          <p:nvPr/>
        </p:nvSpPr>
        <p:spPr bwMode="auto">
          <a:xfrm>
            <a:off x="4851400" y="2133600"/>
            <a:ext cx="947738" cy="301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a:t>
            </a:r>
          </a:p>
          <a:p>
            <a:pPr algn="ctr">
              <a:buClrTx/>
              <a:buFontTx/>
              <a:buNone/>
            </a:pPr>
            <a:r>
              <a:rPr lang="it-IT" sz="1600" b="1">
                <a:solidFill>
                  <a:srgbClr val="A5A5E9"/>
                </a:solidFill>
              </a:rPr>
              <a:t>+</a:t>
            </a:r>
          </a:p>
          <a:p>
            <a:pPr algn="ctr">
              <a:buClrTx/>
              <a:buFontTx/>
              <a:buNone/>
            </a:pPr>
            <a:r>
              <a:rPr lang="it-IT" sz="1600" b="1">
                <a:solidFill>
                  <a:srgbClr val="A5A5E9"/>
                </a:solidFill>
              </a:rPr>
              <a:t>+ + +</a:t>
            </a:r>
          </a:p>
          <a:p>
            <a:pPr algn="ctr">
              <a:buClrTx/>
              <a:buFontTx/>
              <a:buNone/>
            </a:pPr>
            <a:r>
              <a:rPr lang="it-IT" sz="1600" b="1">
                <a:solidFill>
                  <a:srgbClr val="A5A5E9"/>
                </a:solidFill>
              </a:rPr>
              <a:t>- - </a:t>
            </a:r>
          </a:p>
          <a:p>
            <a:pPr algn="ctr">
              <a:buClrTx/>
              <a:buFontTx/>
              <a:buNone/>
            </a:pPr>
            <a:r>
              <a:rPr lang="it-IT" sz="1600" b="1">
                <a:solidFill>
                  <a:srgbClr val="A5A5E9"/>
                </a:solidFill>
              </a:rPr>
              <a:t>+ + + </a:t>
            </a:r>
          </a:p>
          <a:p>
            <a:pPr algn="ctr">
              <a:buClrTx/>
              <a:buFontTx/>
              <a:buNone/>
            </a:pPr>
            <a:r>
              <a:rPr lang="it-IT" sz="1600" b="1">
                <a:solidFill>
                  <a:srgbClr val="A5A5E9"/>
                </a:solidFill>
              </a:rPr>
              <a:t>- </a:t>
            </a:r>
          </a:p>
          <a:p>
            <a:pPr algn="ctr">
              <a:buClrTx/>
              <a:buFontTx/>
              <a:buNone/>
            </a:pPr>
            <a:r>
              <a:rPr lang="it-IT" sz="1600" b="1">
                <a:solidFill>
                  <a:srgbClr val="A5A5E9"/>
                </a:solidFill>
              </a:rPr>
              <a:t>=</a:t>
            </a:r>
          </a:p>
          <a:p>
            <a:pPr algn="ctr">
              <a:buClrTx/>
              <a:buFontTx/>
              <a:buNone/>
            </a:pPr>
            <a:r>
              <a:rPr lang="it-IT" sz="1600" b="1">
                <a:solidFill>
                  <a:srgbClr val="A5A5E9"/>
                </a:solidFill>
              </a:rPr>
              <a:t>+ +</a:t>
            </a:r>
          </a:p>
          <a:p>
            <a:pPr algn="ctr">
              <a:buClrTx/>
              <a:buFontTx/>
              <a:buNone/>
            </a:pPr>
            <a:r>
              <a:rPr lang="it-IT" sz="1600" b="1">
                <a:solidFill>
                  <a:srgbClr val="A5A5E9"/>
                </a:solidFill>
              </a:rPr>
              <a:t>+ </a:t>
            </a:r>
          </a:p>
          <a:p>
            <a:pPr algn="ctr">
              <a:buClrTx/>
              <a:buFontTx/>
              <a:buNone/>
            </a:pPr>
            <a:r>
              <a:rPr lang="it-IT" sz="1600" b="1">
                <a:solidFill>
                  <a:srgbClr val="A5A5E9"/>
                </a:solidFill>
              </a:rPr>
              <a:t>=</a:t>
            </a:r>
          </a:p>
          <a:p>
            <a:pPr algn="ctr">
              <a:buClrTx/>
              <a:buFontTx/>
              <a:buNone/>
            </a:pPr>
            <a:endParaRPr lang="it-IT" sz="1600" b="1">
              <a:solidFill>
                <a:srgbClr val="A5A5E9"/>
              </a:solidFill>
            </a:endParaRPr>
          </a:p>
          <a:p>
            <a:pPr algn="ctr">
              <a:buClrTx/>
              <a:buFontTx/>
              <a:buNone/>
            </a:pPr>
            <a:r>
              <a:rPr lang="it-IT" sz="1600" b="1">
                <a:solidFill>
                  <a:srgbClr val="A5A5E9"/>
                </a:solidFill>
              </a:rPr>
              <a:t> </a:t>
            </a:r>
          </a:p>
        </p:txBody>
      </p:sp>
      <p:sp>
        <p:nvSpPr>
          <p:cNvPr id="129027" name="Text Box 3"/>
          <p:cNvSpPr txBox="1">
            <a:spLocks noChangeArrowheads="1"/>
          </p:cNvSpPr>
          <p:nvPr/>
        </p:nvSpPr>
        <p:spPr bwMode="auto">
          <a:xfrm>
            <a:off x="179388" y="2420938"/>
            <a:ext cx="3384550" cy="3500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b="1"/>
              <a:t>Young age/life expectancy</a:t>
            </a:r>
          </a:p>
          <a:p>
            <a:pPr>
              <a:buClrTx/>
              <a:buFontTx/>
              <a:buNone/>
            </a:pPr>
            <a:r>
              <a:rPr lang="it-IT" sz="1600" b="1"/>
              <a:t>P.R. alternative therapies</a:t>
            </a:r>
          </a:p>
          <a:p>
            <a:pPr>
              <a:buClrTx/>
              <a:buFontTx/>
              <a:buNone/>
            </a:pPr>
            <a:r>
              <a:rPr lang="it-IT" sz="1600" b="1"/>
              <a:t>Comorbidities</a:t>
            </a:r>
          </a:p>
          <a:p>
            <a:pPr>
              <a:buClrTx/>
              <a:buFontTx/>
              <a:buNone/>
            </a:pPr>
            <a:r>
              <a:rPr lang="it-IT" sz="1600" b="1"/>
              <a:t>Milan, UCSF, TTV, UT7 in?</a:t>
            </a:r>
          </a:p>
          <a:p>
            <a:pPr>
              <a:buClrTx/>
              <a:buFontTx/>
              <a:buNone/>
            </a:pPr>
            <a:r>
              <a:rPr lang="it-IT" sz="1600" b="1"/>
              <a:t>Multinodular (&lt; 6 cm)</a:t>
            </a:r>
          </a:p>
          <a:p>
            <a:pPr>
              <a:buClrTx/>
              <a:buFontTx/>
              <a:buNone/>
            </a:pPr>
            <a:r>
              <a:rPr lang="it-IT" sz="1600" b="1"/>
              <a:t>Low list pressure blood gr.?</a:t>
            </a:r>
          </a:p>
          <a:p>
            <a:pPr>
              <a:buClrTx/>
              <a:buFontTx/>
              <a:buNone/>
            </a:pPr>
            <a:r>
              <a:rPr lang="it-IT" sz="1600" b="1"/>
              <a:t>Partial response to DWST?</a:t>
            </a:r>
          </a:p>
          <a:p>
            <a:pPr>
              <a:buClrTx/>
              <a:buFontTx/>
              <a:buNone/>
            </a:pPr>
            <a:r>
              <a:rPr lang="it-IT" sz="1600" b="1"/>
              <a:t>Out of tx criteria, low αFP?</a:t>
            </a:r>
          </a:p>
          <a:p>
            <a:pPr>
              <a:buClrTx/>
              <a:buFontTx/>
              <a:buNone/>
            </a:pPr>
            <a:r>
              <a:rPr lang="it-IT" sz="1600" b="1"/>
              <a:t>LDLT available?</a:t>
            </a:r>
          </a:p>
          <a:p>
            <a:pPr>
              <a:buClrTx/>
              <a:buFontTx/>
              <a:buNone/>
            </a:pPr>
            <a:endParaRPr lang="it-IT" sz="1600" b="1"/>
          </a:p>
          <a:p>
            <a:pPr>
              <a:buClrTx/>
              <a:buFontTx/>
              <a:buNone/>
            </a:pPr>
            <a:endParaRPr lang="it-IT" sz="1600" b="1"/>
          </a:p>
          <a:p>
            <a:pPr>
              <a:buClrTx/>
              <a:buFontTx/>
              <a:buNone/>
            </a:pPr>
            <a:endParaRPr lang="it-IT" sz="1600" b="1"/>
          </a:p>
          <a:p>
            <a:pPr>
              <a:buClrTx/>
              <a:buFontTx/>
              <a:buNone/>
            </a:pPr>
            <a:endParaRPr lang="it-IT" sz="1600" b="1"/>
          </a:p>
          <a:p>
            <a:pPr>
              <a:buClrTx/>
              <a:buFontTx/>
              <a:buNone/>
            </a:pPr>
            <a:endParaRPr lang="it-IT" sz="1600" b="1"/>
          </a:p>
        </p:txBody>
      </p:sp>
      <p:sp>
        <p:nvSpPr>
          <p:cNvPr id="129028" name="Text Box 4"/>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2400" b="1">
                <a:solidFill>
                  <a:srgbClr val="0070C0"/>
                </a:solidFill>
                <a:latin typeface="Calibri" charset="0"/>
              </a:rPr>
              <a:t>Decision making for OLTX listing is a </a:t>
            </a:r>
          </a:p>
          <a:p>
            <a:pPr algn="ctr">
              <a:buClrTx/>
              <a:buFontTx/>
              <a:buNone/>
            </a:pPr>
            <a:r>
              <a:rPr lang="en-US" sz="2400" b="1">
                <a:solidFill>
                  <a:srgbClr val="0070C0"/>
                </a:solidFill>
                <a:latin typeface="Calibri" charset="0"/>
              </a:rPr>
              <a:t>multiparametric, complex and integrated process </a:t>
            </a:r>
          </a:p>
          <a:p>
            <a:pPr algn="ctr">
              <a:buClrTx/>
              <a:buFontTx/>
              <a:buNone/>
            </a:pPr>
            <a:r>
              <a:rPr lang="en-US" sz="2400" b="1">
                <a:solidFill>
                  <a:srgbClr val="0070C0"/>
                </a:solidFill>
                <a:latin typeface="Calibri" charset="0"/>
              </a:rPr>
              <a:t>based mainly on benefit estimation</a:t>
            </a:r>
          </a:p>
        </p:txBody>
      </p:sp>
      <p:pic>
        <p:nvPicPr>
          <p:cNvPr id="129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744788"/>
            <a:ext cx="2160587"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9030" name="Text Box 6"/>
          <p:cNvSpPr txBox="1">
            <a:spLocks noChangeArrowheads="1"/>
          </p:cNvSpPr>
          <p:nvPr/>
        </p:nvSpPr>
        <p:spPr bwMode="auto">
          <a:xfrm>
            <a:off x="250825" y="5013325"/>
            <a:ext cx="59864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400" b="1"/>
              <a:t>HIGH BENEFIT  and EXPECTED 5 YR SURVIVAL OF AT LEAST 50%? </a:t>
            </a:r>
          </a:p>
        </p:txBody>
      </p:sp>
      <p:sp>
        <p:nvSpPr>
          <p:cNvPr id="129031" name="Text Box 7"/>
          <p:cNvSpPr txBox="1">
            <a:spLocks noChangeArrowheads="1"/>
          </p:cNvSpPr>
          <p:nvPr/>
        </p:nvSpPr>
        <p:spPr bwMode="auto">
          <a:xfrm>
            <a:off x="1547813" y="6092825"/>
            <a:ext cx="31686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t>CONSIDER OLTX</a:t>
            </a:r>
          </a:p>
        </p:txBody>
      </p:sp>
      <p:sp>
        <p:nvSpPr>
          <p:cNvPr id="129032" name="AutoShape 8"/>
          <p:cNvSpPr>
            <a:spLocks noChangeArrowheads="1"/>
          </p:cNvSpPr>
          <p:nvPr/>
        </p:nvSpPr>
        <p:spPr bwMode="auto">
          <a:xfrm>
            <a:off x="2555875" y="5661025"/>
            <a:ext cx="1152525" cy="288925"/>
          </a:xfrm>
          <a:prstGeom prst="downArrow">
            <a:avLst>
              <a:gd name="adj1" fmla="val 50000"/>
              <a:gd name="adj2" fmla="val 50000"/>
            </a:avLst>
          </a:prstGeom>
          <a:solidFill>
            <a:srgbClr val="00B8FF"/>
          </a:solidFill>
          <a:ln w="9360" cap="sq">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29033" name="Text Box 9"/>
          <p:cNvSpPr txBox="1">
            <a:spLocks noChangeArrowheads="1"/>
          </p:cNvSpPr>
          <p:nvPr/>
        </p:nvSpPr>
        <p:spPr bwMode="auto">
          <a:xfrm>
            <a:off x="4875213" y="2133600"/>
            <a:ext cx="1998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solidFill>
                  <a:srgbClr val="A5A5E9"/>
                </a:solidFill>
              </a:rPr>
              <a:t>UTILITY &gt;50% 5yrs</a:t>
            </a:r>
          </a:p>
          <a:p>
            <a:pPr algn="ctr">
              <a:buClrTx/>
              <a:buFontTx/>
              <a:buNone/>
            </a:pPr>
            <a:endParaRPr lang="it-IT" sz="1600" b="1">
              <a:solidFill>
                <a:srgbClr val="A5A5E9"/>
              </a:solidFill>
            </a:endParaRPr>
          </a:p>
        </p:txBody>
      </p:sp>
    </p:spTree>
    <p:extLst>
      <p:ext uri="{BB962C8B-B14F-4D97-AF65-F5344CB8AC3E}">
        <p14:creationId xmlns:p14="http://schemas.microsoft.com/office/powerpoint/2010/main" val="38649534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Oval 1"/>
          <p:cNvSpPr>
            <a:spLocks noChangeArrowheads="1"/>
          </p:cNvSpPr>
          <p:nvPr/>
        </p:nvSpPr>
        <p:spPr bwMode="auto">
          <a:xfrm>
            <a:off x="468313" y="2276475"/>
            <a:ext cx="3095625" cy="2808288"/>
          </a:xfrm>
          <a:prstGeom prst="ellipse">
            <a:avLst/>
          </a:prstGeom>
          <a:solidFill>
            <a:srgbClr val="FFC000"/>
          </a:solidFill>
          <a:ln>
            <a:noFill/>
          </a:ln>
          <a:effectLst>
            <a:outerShdw blurRad="63500" dist="17819" dir="2700000" algn="ctr" rotWithShape="0">
              <a:srgbClr val="990000">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000000"/>
                </a:solidFill>
              </a:rPr>
              <a:t>Patient</a:t>
            </a:r>
          </a:p>
        </p:txBody>
      </p:sp>
      <p:sp>
        <p:nvSpPr>
          <p:cNvPr id="17410" name="Oval 2"/>
          <p:cNvSpPr>
            <a:spLocks noChangeArrowheads="1"/>
          </p:cNvSpPr>
          <p:nvPr/>
        </p:nvSpPr>
        <p:spPr bwMode="auto">
          <a:xfrm>
            <a:off x="5437188" y="2205038"/>
            <a:ext cx="3095625" cy="2808287"/>
          </a:xfrm>
          <a:prstGeom prst="ellipse">
            <a:avLst/>
          </a:prstGeom>
          <a:solidFill>
            <a:srgbClr val="558ED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1F497D"/>
                </a:solidFill>
              </a:rPr>
              <a:t>Organ </a:t>
            </a:r>
          </a:p>
        </p:txBody>
      </p:sp>
      <p:sp>
        <p:nvSpPr>
          <p:cNvPr id="17411" name="Rectangle 3"/>
          <p:cNvSpPr>
            <a:spLocks noChangeArrowheads="1"/>
          </p:cNvSpPr>
          <p:nvPr/>
        </p:nvSpPr>
        <p:spPr bwMode="auto">
          <a:xfrm>
            <a:off x="106363" y="5445125"/>
            <a:ext cx="439261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8447 due to benign chronic liver disease</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9725 deaths due to liver cancer</a:t>
            </a:r>
          </a:p>
        </p:txBody>
      </p:sp>
      <p:sp>
        <p:nvSpPr>
          <p:cNvPr id="17412" name="Rectangle 4"/>
          <p:cNvSpPr>
            <a:spLocks noChangeArrowheads="1"/>
          </p:cNvSpPr>
          <p:nvPr/>
        </p:nvSpPr>
        <p:spPr bwMode="auto">
          <a:xfrm>
            <a:off x="5795963" y="5607050"/>
            <a:ext cx="295275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
                <a:srgbClr val="1F497D"/>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1F497D"/>
                </a:solidFill>
              </a:rPr>
              <a:t>1041 Liver transplants</a:t>
            </a:r>
          </a:p>
          <a:p>
            <a:pPr>
              <a:buClr>
                <a:srgbClr val="1F497D"/>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1F497D"/>
                </a:solidFill>
              </a:rPr>
              <a:t> 6% of total deaths</a:t>
            </a:r>
          </a:p>
        </p:txBody>
      </p:sp>
      <p:sp>
        <p:nvSpPr>
          <p:cNvPr id="17413" name="Rectangle 5"/>
          <p:cNvSpPr>
            <a:spLocks noChangeArrowheads="1"/>
          </p:cNvSpPr>
          <p:nvPr/>
        </p:nvSpPr>
        <p:spPr bwMode="auto">
          <a:xfrm>
            <a:off x="53975" y="1936750"/>
            <a:ext cx="416401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a:solidFill>
                  <a:srgbClr val="000000"/>
                </a:solidFill>
              </a:rPr>
              <a:t>http://www.istat.it/dati/dataset/20100129_00/</a:t>
            </a:r>
          </a:p>
        </p:txBody>
      </p:sp>
      <p:sp>
        <p:nvSpPr>
          <p:cNvPr id="17414" name="Text Box 6"/>
          <p:cNvSpPr txBox="1">
            <a:spLocks noChangeArrowheads="1"/>
          </p:cNvSpPr>
          <p:nvPr/>
        </p:nvSpPr>
        <p:spPr bwMode="auto">
          <a:xfrm>
            <a:off x="300038" y="1504950"/>
            <a:ext cx="362426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a:t>Liver related deaths in Italy for 2007</a:t>
            </a:r>
          </a:p>
        </p:txBody>
      </p:sp>
      <p:sp>
        <p:nvSpPr>
          <p:cNvPr id="17415" name="Rectangle 7"/>
          <p:cNvSpPr>
            <a:spLocks noChangeArrowheads="1"/>
          </p:cNvSpPr>
          <p:nvPr/>
        </p:nvSpPr>
        <p:spPr bwMode="auto">
          <a:xfrm>
            <a:off x="5253038" y="1720850"/>
            <a:ext cx="34036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http://www.trapianti.salute.gov.it/cnt/</a:t>
            </a:r>
          </a:p>
        </p:txBody>
      </p:sp>
      <p:sp>
        <p:nvSpPr>
          <p:cNvPr id="17416" name="Rectangle 8"/>
          <p:cNvSpPr>
            <a:spLocks noChangeArrowheads="1"/>
          </p:cNvSpPr>
          <p:nvPr/>
        </p:nvSpPr>
        <p:spPr bwMode="auto">
          <a:xfrm>
            <a:off x="0" y="170973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7417" name="Rectangle 9"/>
          <p:cNvSpPr>
            <a:spLocks noChangeArrowheads="1"/>
          </p:cNvSpPr>
          <p:nvPr/>
        </p:nvSpPr>
        <p:spPr bwMode="auto">
          <a:xfrm>
            <a:off x="0" y="170973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7418" name="Text Box 10"/>
          <p:cNvSpPr txBox="1">
            <a:spLocks noChangeArrowheads="1"/>
          </p:cNvSpPr>
          <p:nvPr/>
        </p:nvSpPr>
        <p:spPr bwMode="auto">
          <a:xfrm>
            <a:off x="1116013" y="307975"/>
            <a:ext cx="7202487"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b="1">
                <a:solidFill>
                  <a:srgbClr val="0070C0"/>
                </a:solidFill>
              </a:rPr>
              <a:t>The central axiom of LT: </a:t>
            </a:r>
          </a:p>
          <a:p>
            <a:pPr algn="ctr">
              <a:buClrTx/>
              <a:buFontTx/>
              <a:buNone/>
            </a:pPr>
            <a:r>
              <a:rPr lang="it-IT" b="1">
                <a:solidFill>
                  <a:srgbClr val="0070C0"/>
                </a:solidFill>
              </a:rPr>
              <a:t>disparity demand/resources</a:t>
            </a:r>
            <a:r>
              <a:rPr lang="it-IT">
                <a:solidFill>
                  <a:srgbClr val="0070C0"/>
                </a:solidFill>
              </a:rPr>
              <a:t> </a:t>
            </a:r>
          </a:p>
        </p:txBody>
      </p:sp>
      <p:sp>
        <p:nvSpPr>
          <p:cNvPr id="17419" name="Text Box 11"/>
          <p:cNvSpPr txBox="1">
            <a:spLocks noChangeArrowheads="1"/>
          </p:cNvSpPr>
          <p:nvPr/>
        </p:nvSpPr>
        <p:spPr bwMode="auto">
          <a:xfrm>
            <a:off x="179388" y="5383213"/>
            <a:ext cx="8640762" cy="119062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endParaRPr lang="it-IT" b="1"/>
          </a:p>
          <a:p>
            <a:pPr algn="ctr">
              <a:buClrTx/>
              <a:buFontTx/>
              <a:buNone/>
            </a:pPr>
            <a:r>
              <a:rPr lang="it-IT" b="1"/>
              <a:t>Available resources may potantially satisfy </a:t>
            </a:r>
          </a:p>
          <a:p>
            <a:pPr algn="ctr">
              <a:buClrTx/>
              <a:buFontTx/>
              <a:buNone/>
            </a:pPr>
            <a:r>
              <a:rPr lang="it-IT" b="1"/>
              <a:t>6% of whole demand and 20% of transplantable patients</a:t>
            </a:r>
          </a:p>
          <a:p>
            <a:pPr algn="ctr">
              <a:buClrTx/>
              <a:buFontTx/>
              <a:buNone/>
            </a:pPr>
            <a:endParaRPr lang="it-IT" b="1"/>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fill="hold" nodeType="clickEffect">
                                  <p:stCondLst>
                                    <p:cond delay="0"/>
                                  </p:stCondLst>
                                  <p:childTnLst>
                                    <p:animScale>
                                      <p:cBhvr additive="repl">
                                        <p:cTn id="6" dur="2000" fill="hold"/>
                                        <p:tgtEl>
                                          <p:spTgt spid="17409"/>
                                        </p:tgtEl>
                                      </p:cBhvr>
                                      <p:to x="120000" y="120000"/>
                                    </p:animScale>
                                  </p:childTnLst>
                                </p:cTn>
                              </p:par>
                              <p:par>
                                <p:cTn id="7" presetID="6" presetClass="emph" fill="hold" nodeType="withEffect">
                                  <p:stCondLst>
                                    <p:cond delay="0"/>
                                  </p:stCondLst>
                                  <p:childTnLst>
                                    <p:animScale>
                                      <p:cBhvr additive="repl">
                                        <p:cTn id="8" dur="2000" fill="hold"/>
                                        <p:tgtEl>
                                          <p:spTgt spid="17410"/>
                                        </p:tgtEl>
                                      </p:cBhvr>
                                      <p:to x="50000" y="50000"/>
                                    </p:animScale>
                                  </p:childTnLst>
                                </p:cTn>
                              </p:par>
                              <p:par>
                                <p:cTn id="9" presetID="10" presetClass="entr" fill="hold" nodeType="withEffect">
                                  <p:stCondLst>
                                    <p:cond delay="0"/>
                                  </p:stCondLst>
                                  <p:childTnLst>
                                    <p:set>
                                      <p:cBhvr additive="repl">
                                        <p:cTn id="10" dur="1" fill="hold">
                                          <p:stCondLst>
                                            <p:cond delay="0"/>
                                          </p:stCondLst>
                                        </p:cTn>
                                        <p:tgtEl>
                                          <p:spTgt spid="17413"/>
                                        </p:tgtEl>
                                        <p:attrNameLst>
                                          <p:attrName>style.visibility</p:attrName>
                                        </p:attrNameLst>
                                      </p:cBhvr>
                                      <p:to>
                                        <p:strVal val="visible"/>
                                      </p:to>
                                    </p:set>
                                    <p:animEffect transition="in" filter="fade">
                                      <p:cBhvr additive="repl">
                                        <p:cTn id="11" dur="2000"/>
                                        <p:tgtEl>
                                          <p:spTgt spid="17413"/>
                                        </p:tgtEl>
                                      </p:cBhvr>
                                    </p:animEffect>
                                  </p:childTnLst>
                                </p:cTn>
                              </p:par>
                              <p:par>
                                <p:cTn id="12" presetID="10" presetClass="entr" fill="hold" nodeType="withEffect">
                                  <p:stCondLst>
                                    <p:cond delay="0"/>
                                  </p:stCondLst>
                                  <p:childTnLst>
                                    <p:set>
                                      <p:cBhvr additive="repl">
                                        <p:cTn id="13" dur="1" fill="hold">
                                          <p:stCondLst>
                                            <p:cond delay="0"/>
                                          </p:stCondLst>
                                        </p:cTn>
                                        <p:tgtEl>
                                          <p:spTgt spid="17414"/>
                                        </p:tgtEl>
                                        <p:attrNameLst>
                                          <p:attrName>style.visibility</p:attrName>
                                        </p:attrNameLst>
                                      </p:cBhvr>
                                      <p:to>
                                        <p:strVal val="visible"/>
                                      </p:to>
                                    </p:set>
                                    <p:animEffect transition="in" filter="fade">
                                      <p:cBhvr additive="repl">
                                        <p:cTn id="14" dur="2000"/>
                                        <p:tgtEl>
                                          <p:spTgt spid="17414"/>
                                        </p:tgtEl>
                                      </p:cBhvr>
                                    </p:animEffect>
                                  </p:childTnLst>
                                </p:cTn>
                              </p:par>
                              <p:par>
                                <p:cTn id="15" presetID="10" presetClass="entr" fill="hold" nodeType="withEffect">
                                  <p:stCondLst>
                                    <p:cond delay="0"/>
                                  </p:stCondLst>
                                  <p:childTnLst>
                                    <p:set>
                                      <p:cBhvr additive="repl">
                                        <p:cTn id="16" dur="1" fill="hold">
                                          <p:stCondLst>
                                            <p:cond delay="0"/>
                                          </p:stCondLst>
                                        </p:cTn>
                                        <p:tgtEl>
                                          <p:spTgt spid="17411"/>
                                        </p:tgtEl>
                                        <p:attrNameLst>
                                          <p:attrName>style.visibility</p:attrName>
                                        </p:attrNameLst>
                                      </p:cBhvr>
                                      <p:to>
                                        <p:strVal val="visible"/>
                                      </p:to>
                                    </p:set>
                                    <p:animEffect transition="in" filter="fade">
                                      <p:cBhvr additive="repl">
                                        <p:cTn id="17" dur="2000"/>
                                        <p:tgtEl>
                                          <p:spTgt spid="17411"/>
                                        </p:tgtEl>
                                      </p:cBhvr>
                                    </p:animEffect>
                                  </p:childTnLst>
                                </p:cTn>
                              </p:par>
                              <p:par>
                                <p:cTn id="18" presetID="10" presetClass="entr" fill="hold" nodeType="withEffect">
                                  <p:stCondLst>
                                    <p:cond delay="0"/>
                                  </p:stCondLst>
                                  <p:childTnLst>
                                    <p:set>
                                      <p:cBhvr additive="repl">
                                        <p:cTn id="19" dur="1" fill="hold">
                                          <p:stCondLst>
                                            <p:cond delay="0"/>
                                          </p:stCondLst>
                                        </p:cTn>
                                        <p:tgtEl>
                                          <p:spTgt spid="17412"/>
                                        </p:tgtEl>
                                        <p:attrNameLst>
                                          <p:attrName>style.visibility</p:attrName>
                                        </p:attrNameLst>
                                      </p:cBhvr>
                                      <p:to>
                                        <p:strVal val="visible"/>
                                      </p:to>
                                    </p:set>
                                    <p:animEffect transition="in" filter="fade">
                                      <p:cBhvr additive="repl">
                                        <p:cTn id="20" dur="2000"/>
                                        <p:tgtEl>
                                          <p:spTgt spid="17412"/>
                                        </p:tgtEl>
                                      </p:cBhvr>
                                    </p:animEffect>
                                  </p:childTnLst>
                                </p:cTn>
                              </p:par>
                              <p:par>
                                <p:cTn id="21" presetID="10" presetClass="entr" fill="hold" nodeType="withEffect">
                                  <p:stCondLst>
                                    <p:cond delay="0"/>
                                  </p:stCondLst>
                                  <p:childTnLst>
                                    <p:set>
                                      <p:cBhvr additive="repl">
                                        <p:cTn id="22" dur="1" fill="hold">
                                          <p:stCondLst>
                                            <p:cond delay="0"/>
                                          </p:stCondLst>
                                        </p:cTn>
                                        <p:tgtEl>
                                          <p:spTgt spid="17415"/>
                                        </p:tgtEl>
                                        <p:attrNameLst>
                                          <p:attrName>style.visibility</p:attrName>
                                        </p:attrNameLst>
                                      </p:cBhvr>
                                      <p:to>
                                        <p:strVal val="visible"/>
                                      </p:to>
                                    </p:set>
                                    <p:animEffect transition="in" filter="fade">
                                      <p:cBhvr additive="repl">
                                        <p:cTn id="23" dur="2000"/>
                                        <p:tgtEl>
                                          <p:spTgt spid="174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fill="hold" nodeType="clickEffect">
                                  <p:stCondLst>
                                    <p:cond delay="0"/>
                                  </p:stCondLst>
                                  <p:childTnLst>
                                    <p:set>
                                      <p:cBhvr additive="repl">
                                        <p:cTn id="27" dur="1" fill="hold">
                                          <p:stCondLst>
                                            <p:cond delay="0"/>
                                          </p:stCondLst>
                                        </p:cTn>
                                        <p:tgtEl>
                                          <p:spTgt spid="17419"/>
                                        </p:tgtEl>
                                        <p:attrNameLst>
                                          <p:attrName>style.visibility</p:attrName>
                                        </p:attrNameLst>
                                      </p:cBhvr>
                                      <p:to>
                                        <p:strVal val="visible"/>
                                      </p:to>
                                    </p:set>
                                    <p:animEffect transition="in" filter="fade">
                                      <p:cBhvr additive="repl">
                                        <p:cTn id="28" dur="20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1152525" y="2128838"/>
            <a:ext cx="7543800" cy="74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nSpc>
                <a:spcPts val="2563"/>
              </a:lnSpc>
              <a:buClrTx/>
              <a:buFontTx/>
              <a:buNone/>
            </a:pPr>
            <a:r>
              <a:rPr lang="en-GB" sz="2400" b="1">
                <a:solidFill>
                  <a:srgbClr val="3F741B"/>
                </a:solidFill>
                <a:latin typeface="Arial Narrow" charset="0"/>
              </a:rPr>
              <a:t>T1 HCC with MELD below 15 should not be listed for liver transplantation unless for well motivated exceptions (E3R1)</a:t>
            </a:r>
          </a:p>
        </p:txBody>
      </p:sp>
      <p:sp>
        <p:nvSpPr>
          <p:cNvPr id="52226" name="Text Box 2"/>
          <p:cNvSpPr txBox="1">
            <a:spLocks noChangeArrowheads="1"/>
          </p:cNvSpPr>
          <p:nvPr/>
        </p:nvSpPr>
        <p:spPr bwMode="auto">
          <a:xfrm>
            <a:off x="533400" y="1447800"/>
            <a:ext cx="8382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en-GB" sz="2400" b="1">
                <a:solidFill>
                  <a:srgbClr val="566E38"/>
                </a:solidFill>
                <a:latin typeface="Arial Narrow" charset="0"/>
              </a:rPr>
              <a:t>STATEMENT 5.d</a:t>
            </a: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1525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9175"/>
            <a:ext cx="9144000"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2229" name="Text Box 5"/>
          <p:cNvSpPr txBox="1">
            <a:spLocks noChangeArrowheads="1"/>
          </p:cNvSpPr>
          <p:nvPr/>
        </p:nvSpPr>
        <p:spPr bwMode="auto">
          <a:xfrm>
            <a:off x="255588" y="1116013"/>
            <a:ext cx="25638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solidFill>
                  <a:srgbClr val="FFFFFF"/>
                </a:solidFill>
              </a:rPr>
              <a:t>Turin 18 October 2012</a:t>
            </a:r>
          </a:p>
        </p:txBody>
      </p:sp>
      <p:pic>
        <p:nvPicPr>
          <p:cNvPr id="522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688" y="3024188"/>
            <a:ext cx="5327650" cy="647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3887788"/>
            <a:ext cx="6480175" cy="273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2232" name="Rectangle 8"/>
          <p:cNvSpPr>
            <a:spLocks noChangeArrowheads="1"/>
          </p:cNvSpPr>
          <p:nvPr/>
        </p:nvSpPr>
        <p:spPr bwMode="auto">
          <a:xfrm>
            <a:off x="647700" y="4679950"/>
            <a:ext cx="7704138" cy="823913"/>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Liver transplantation in patients with stage II HCC and Child A cirrhosis results in a low survival benefit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 and may not constitute optimal use of scarce liver donor organs</a:t>
            </a:r>
          </a:p>
        </p:txBody>
      </p:sp>
      <p:sp>
        <p:nvSpPr>
          <p:cNvPr id="52233" name="Rectangle 9"/>
          <p:cNvSpPr>
            <a:spLocks noChangeArrowheads="1"/>
          </p:cNvSpPr>
          <p:nvPr/>
        </p:nvSpPr>
        <p:spPr bwMode="auto">
          <a:xfrm>
            <a:off x="217488" y="6048375"/>
            <a:ext cx="6551612" cy="576263"/>
          </a:xfrm>
          <a:prstGeom prst="rect">
            <a:avLst/>
          </a:prstGeom>
          <a:noFill/>
          <a:ln w="47520" cap="sq">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52234" name="Text Box 10"/>
          <p:cNvSpPr txBox="1">
            <a:spLocks noChangeArrowheads="1"/>
          </p:cNvSpPr>
          <p:nvPr/>
        </p:nvSpPr>
        <p:spPr bwMode="auto">
          <a:xfrm>
            <a:off x="358775" y="6627813"/>
            <a:ext cx="8785225" cy="23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0" bIns="46800" anchor="b">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lnSpc>
                <a:spcPct val="90000"/>
              </a:lnSpc>
              <a:buClrTx/>
              <a:buFontTx/>
              <a:buNone/>
            </a:pPr>
            <a:r>
              <a:rPr lang="fr-FR" sz="1000"/>
              <a:t>Ioannou G, et al. American Journal of Transplantation 2012; 12: 706–717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indefinite" fill="hold">
                                          <p:stCondLst>
                                            <p:cond delay="0"/>
                                          </p:stCondLst>
                                        </p:cTn>
                                        <p:tgtEl>
                                          <p:spTgt spid="52232"/>
                                        </p:tgtEl>
                                        <p:attrNameLst>
                                          <p:attrName>style.visibility</p:attrName>
                                        </p:attrNameLst>
                                      </p:cBhvr>
                                      <p:to>
                                        <p:strVal val="visible"/>
                                      </p:to>
                                    </p:set>
                                    <p:animEffect transition="in" filter="fade">
                                      <p:cBhvr additive="repl">
                                        <p:cTn id="7" dur="5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p:cNvSpPr txBox="1">
            <a:spLocks noChangeArrowheads="1"/>
          </p:cNvSpPr>
          <p:nvPr/>
        </p:nvSpPr>
        <p:spPr bwMode="auto">
          <a:xfrm>
            <a:off x="5648325" y="3357563"/>
            <a:ext cx="30226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ctr" eaLnBrk="1" hangingPunct="1"/>
            <a:r>
              <a:rPr lang="it-IT" sz="4800" b="1">
                <a:solidFill>
                  <a:srgbClr val="0070C0"/>
                </a:solidFill>
                <a:latin typeface="Calibri" charset="0"/>
              </a:rPr>
              <a:t>LIVER </a:t>
            </a:r>
          </a:p>
          <a:p>
            <a:pPr algn="ctr" eaLnBrk="1" hangingPunct="1"/>
            <a:r>
              <a:rPr lang="it-IT" sz="4800" b="1">
                <a:solidFill>
                  <a:srgbClr val="0070C0"/>
                </a:solidFill>
                <a:latin typeface="Calibri" charset="0"/>
              </a:rPr>
              <a:t>RESECTION</a:t>
            </a:r>
          </a:p>
        </p:txBody>
      </p:sp>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16113"/>
            <a:ext cx="517525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1"/>
          <p:cNvSpPr txBox="1">
            <a:spLocks noChangeArrowheads="1"/>
          </p:cNvSpPr>
          <p:nvPr/>
        </p:nvSpPr>
        <p:spPr bwMode="auto">
          <a:xfrm>
            <a:off x="59055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ctr" eaLnBrk="1" hangingPunct="1"/>
            <a:r>
              <a:rPr lang="it-IT" sz="3200" b="1">
                <a:solidFill>
                  <a:srgbClr val="0070C0"/>
                </a:solidFill>
                <a:latin typeface="Calibri" charset="0"/>
              </a:rPr>
              <a:t>HCC TREATMENT</a:t>
            </a:r>
          </a:p>
        </p:txBody>
      </p:sp>
    </p:spTree>
    <p:extLst>
      <p:ext uri="{BB962C8B-B14F-4D97-AF65-F5344CB8AC3E}">
        <p14:creationId xmlns:p14="http://schemas.microsoft.com/office/powerpoint/2010/main" val="511917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016125"/>
            <a:ext cx="6197600" cy="3357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44450"/>
            <a:ext cx="6132513" cy="174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251" name="Text Box 3"/>
          <p:cNvSpPr txBox="1">
            <a:spLocks noChangeArrowheads="1"/>
          </p:cNvSpPr>
          <p:nvPr/>
        </p:nvSpPr>
        <p:spPr bwMode="auto">
          <a:xfrm>
            <a:off x="2916238" y="4537075"/>
            <a:ext cx="792162" cy="368300"/>
          </a:xfrm>
          <a:prstGeom prst="rect">
            <a:avLst/>
          </a:prstGeom>
          <a:noFill/>
          <a:ln w="47520" cap="sq">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53252" name="Line 4"/>
          <p:cNvSpPr>
            <a:spLocks noChangeShapeType="1"/>
          </p:cNvSpPr>
          <p:nvPr/>
        </p:nvSpPr>
        <p:spPr bwMode="auto">
          <a:xfrm>
            <a:off x="395288" y="2592388"/>
            <a:ext cx="56896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3253" name="Line 5"/>
          <p:cNvSpPr>
            <a:spLocks noChangeShapeType="1"/>
          </p:cNvSpPr>
          <p:nvPr/>
        </p:nvSpPr>
        <p:spPr bwMode="auto">
          <a:xfrm>
            <a:off x="395288" y="2808288"/>
            <a:ext cx="56896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3254" name="Line 6"/>
          <p:cNvSpPr>
            <a:spLocks noChangeShapeType="1"/>
          </p:cNvSpPr>
          <p:nvPr/>
        </p:nvSpPr>
        <p:spPr bwMode="auto">
          <a:xfrm>
            <a:off x="395288" y="3097213"/>
            <a:ext cx="56896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3255" name="Line 7"/>
          <p:cNvSpPr>
            <a:spLocks noChangeShapeType="1"/>
          </p:cNvSpPr>
          <p:nvPr/>
        </p:nvSpPr>
        <p:spPr bwMode="auto">
          <a:xfrm>
            <a:off x="395288" y="3313113"/>
            <a:ext cx="6477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additive="repl">
                                        <p:cTn id="6" dur="1" fill="hold">
                                          <p:stCondLst>
                                            <p:cond delay="0"/>
                                          </p:stCondLst>
                                        </p:cTn>
                                        <p:tgtEl>
                                          <p:spTgt spid="53252"/>
                                        </p:tgtEl>
                                        <p:attrNameLst>
                                          <p:attrName>style.visibility</p:attrName>
                                        </p:attrNameLst>
                                      </p:cBhvr>
                                      <p:to>
                                        <p:strVal val="visible"/>
                                      </p:to>
                                    </p:set>
                                    <p:anim calcmode="lin" valueType="num">
                                      <p:cBhvr additive="repl">
                                        <p:cTn id="7" dur="500" fill="hold"/>
                                        <p:tgtEl>
                                          <p:spTgt spid="53252"/>
                                        </p:tgtEl>
                                        <p:attrNameLst>
                                          <p:attrName>ppt_x</p:attrName>
                                        </p:attrNameLst>
                                      </p:cBhvr>
                                      <p:tavLst>
                                        <p:tav>
                                          <p:val>
                                            <p:strVal val="0-#ppt_w/2"/>
                                          </p:val>
                                        </p:tav>
                                        <p:tav>
                                          <p:val>
                                            <p:strVal val="#ppt_x"/>
                                          </p:val>
                                        </p:tav>
                                      </p:tavLst>
                                    </p:anim>
                                    <p:anim calcmode="lin" valueType="num">
                                      <p:cBhvr additive="repl">
                                        <p:cTn id="8" dur="500" fill="hold"/>
                                        <p:tgtEl>
                                          <p:spTgt spid="53252"/>
                                        </p:tgtEl>
                                        <p:attrNameLst>
                                          <p:attrName>ppt_y</p:attrName>
                                        </p:attrNameLst>
                                      </p:cBhvr>
                                      <p:tavLst>
                                        <p:tav>
                                          <p:val>
                                            <p:strVal val="#ppt_y"/>
                                          </p:val>
                                        </p:tav>
                                        <p:tav>
                                          <p:val>
                                            <p:strVal val="#ppt_y"/>
                                          </p:val>
                                        </p:tav>
                                      </p:tavLst>
                                    </p:anim>
                                  </p:childTnLst>
                                </p:cTn>
                              </p:par>
                              <p:par>
                                <p:cTn id="9" presetID="7" presetClass="entr" presetSubtype="8" fill="hold" grpId="0" nodeType="withEffect">
                                  <p:stCondLst>
                                    <p:cond delay="0"/>
                                  </p:stCondLst>
                                  <p:childTnLst>
                                    <p:set>
                                      <p:cBhvr additive="repl">
                                        <p:cTn id="10" dur="1" fill="hold">
                                          <p:stCondLst>
                                            <p:cond delay="0"/>
                                          </p:stCondLst>
                                        </p:cTn>
                                        <p:tgtEl>
                                          <p:spTgt spid="53253"/>
                                        </p:tgtEl>
                                        <p:attrNameLst>
                                          <p:attrName>style.visibility</p:attrName>
                                        </p:attrNameLst>
                                      </p:cBhvr>
                                      <p:to>
                                        <p:strVal val="visible"/>
                                      </p:to>
                                    </p:set>
                                    <p:anim calcmode="lin" valueType="num">
                                      <p:cBhvr additive="repl">
                                        <p:cTn id="11" dur="500" fill="hold"/>
                                        <p:tgtEl>
                                          <p:spTgt spid="53253"/>
                                        </p:tgtEl>
                                        <p:attrNameLst>
                                          <p:attrName>ppt_x</p:attrName>
                                        </p:attrNameLst>
                                      </p:cBhvr>
                                      <p:tavLst>
                                        <p:tav>
                                          <p:val>
                                            <p:strVal val="0-#ppt_w/2"/>
                                          </p:val>
                                        </p:tav>
                                        <p:tav>
                                          <p:val>
                                            <p:strVal val="#ppt_x"/>
                                          </p:val>
                                        </p:tav>
                                      </p:tavLst>
                                    </p:anim>
                                    <p:anim calcmode="lin" valueType="num">
                                      <p:cBhvr additive="repl">
                                        <p:cTn id="12" dur="500" fill="hold"/>
                                        <p:tgtEl>
                                          <p:spTgt spid="53253"/>
                                        </p:tgtEl>
                                        <p:attrNameLst>
                                          <p:attrName>ppt_y</p:attrName>
                                        </p:attrNameLst>
                                      </p:cBhvr>
                                      <p:tavLst>
                                        <p:tav>
                                          <p:val>
                                            <p:strVal val="#ppt_y"/>
                                          </p:val>
                                        </p:tav>
                                        <p:tav>
                                          <p:val>
                                            <p:strVal val="#ppt_y"/>
                                          </p:val>
                                        </p:tav>
                                      </p:tavLst>
                                    </p:anim>
                                  </p:childTnLst>
                                </p:cTn>
                              </p:par>
                              <p:par>
                                <p:cTn id="13" presetID="7" presetClass="entr" presetSubtype="8" fill="hold" grpId="0" nodeType="withEffect">
                                  <p:stCondLst>
                                    <p:cond delay="0"/>
                                  </p:stCondLst>
                                  <p:childTnLst>
                                    <p:set>
                                      <p:cBhvr additive="repl">
                                        <p:cTn id="14" dur="1" fill="hold">
                                          <p:stCondLst>
                                            <p:cond delay="0"/>
                                          </p:stCondLst>
                                        </p:cTn>
                                        <p:tgtEl>
                                          <p:spTgt spid="53254"/>
                                        </p:tgtEl>
                                        <p:attrNameLst>
                                          <p:attrName>style.visibility</p:attrName>
                                        </p:attrNameLst>
                                      </p:cBhvr>
                                      <p:to>
                                        <p:strVal val="visible"/>
                                      </p:to>
                                    </p:set>
                                    <p:anim calcmode="lin" valueType="num">
                                      <p:cBhvr additive="repl">
                                        <p:cTn id="15" dur="500" fill="hold"/>
                                        <p:tgtEl>
                                          <p:spTgt spid="53254"/>
                                        </p:tgtEl>
                                        <p:attrNameLst>
                                          <p:attrName>ppt_x</p:attrName>
                                        </p:attrNameLst>
                                      </p:cBhvr>
                                      <p:tavLst>
                                        <p:tav>
                                          <p:val>
                                            <p:strVal val="0-#ppt_w/2"/>
                                          </p:val>
                                        </p:tav>
                                        <p:tav>
                                          <p:val>
                                            <p:strVal val="#ppt_x"/>
                                          </p:val>
                                        </p:tav>
                                      </p:tavLst>
                                    </p:anim>
                                    <p:anim calcmode="lin" valueType="num">
                                      <p:cBhvr additive="repl">
                                        <p:cTn id="16" dur="500" fill="hold"/>
                                        <p:tgtEl>
                                          <p:spTgt spid="53254"/>
                                        </p:tgtEl>
                                        <p:attrNameLst>
                                          <p:attrName>ppt_y</p:attrName>
                                        </p:attrNameLst>
                                      </p:cBhvr>
                                      <p:tavLst>
                                        <p:tav>
                                          <p:val>
                                            <p:strVal val="#ppt_y"/>
                                          </p:val>
                                        </p:tav>
                                        <p:tav>
                                          <p:val>
                                            <p:strVal val="#ppt_y"/>
                                          </p:val>
                                        </p:tav>
                                      </p:tavLst>
                                    </p:anim>
                                  </p:childTnLst>
                                </p:cTn>
                              </p:par>
                              <p:par>
                                <p:cTn id="17" presetID="7" presetClass="entr" presetSubtype="8" fill="hold" grpId="0" nodeType="withEffect">
                                  <p:stCondLst>
                                    <p:cond delay="0"/>
                                  </p:stCondLst>
                                  <p:childTnLst>
                                    <p:set>
                                      <p:cBhvr additive="repl">
                                        <p:cTn id="18" dur="1" fill="hold">
                                          <p:stCondLst>
                                            <p:cond delay="0"/>
                                          </p:stCondLst>
                                        </p:cTn>
                                        <p:tgtEl>
                                          <p:spTgt spid="53255"/>
                                        </p:tgtEl>
                                        <p:attrNameLst>
                                          <p:attrName>style.visibility</p:attrName>
                                        </p:attrNameLst>
                                      </p:cBhvr>
                                      <p:to>
                                        <p:strVal val="visible"/>
                                      </p:to>
                                    </p:set>
                                    <p:anim calcmode="lin" valueType="num">
                                      <p:cBhvr additive="repl">
                                        <p:cTn id="19" dur="500" fill="hold"/>
                                        <p:tgtEl>
                                          <p:spTgt spid="53255"/>
                                        </p:tgtEl>
                                        <p:attrNameLst>
                                          <p:attrName>ppt_x</p:attrName>
                                        </p:attrNameLst>
                                      </p:cBhvr>
                                      <p:tavLst>
                                        <p:tav>
                                          <p:val>
                                            <p:strVal val="0-#ppt_w/2"/>
                                          </p:val>
                                        </p:tav>
                                        <p:tav>
                                          <p:val>
                                            <p:strVal val="#ppt_x"/>
                                          </p:val>
                                        </p:tav>
                                      </p:tavLst>
                                    </p:anim>
                                    <p:anim calcmode="lin" valueType="num">
                                      <p:cBhvr additive="repl">
                                        <p:cTn id="20" dur="500" fill="hold"/>
                                        <p:tgtEl>
                                          <p:spTgt spid="53255"/>
                                        </p:tgtEl>
                                        <p:attrNameLst>
                                          <p:attrName>ppt_y</p:attrName>
                                        </p:attrNameLst>
                                      </p:cBhvr>
                                      <p:tavLst>
                                        <p:tav>
                                          <p:val>
                                            <p:strVal val="#ppt_y"/>
                                          </p:val>
                                        </p:tav>
                                        <p:tav>
                                          <p:val>
                                            <p:strVal val="#ppt_y"/>
                                          </p:val>
                                        </p:tav>
                                      </p:tavLst>
                                    </p:anim>
                                  </p:childTnLst>
                                </p:cTn>
                              </p:par>
                              <p:par>
                                <p:cTn id="21" presetID="7" presetClass="entr" presetSubtype="8" fill="hold" grpId="0" nodeType="withEffect">
                                  <p:stCondLst>
                                    <p:cond delay="0"/>
                                  </p:stCondLst>
                                  <p:childTnLst>
                                    <p:set>
                                      <p:cBhvr additive="repl">
                                        <p:cTn id="22" dur="1" fill="hold">
                                          <p:stCondLst>
                                            <p:cond delay="0"/>
                                          </p:stCondLst>
                                        </p:cTn>
                                        <p:tgtEl>
                                          <p:spTgt spid="53251"/>
                                        </p:tgtEl>
                                        <p:attrNameLst>
                                          <p:attrName>style.visibility</p:attrName>
                                        </p:attrNameLst>
                                      </p:cBhvr>
                                      <p:to>
                                        <p:strVal val="visible"/>
                                      </p:to>
                                    </p:set>
                                    <p:anim calcmode="lin" valueType="num">
                                      <p:cBhvr additive="repl">
                                        <p:cTn id="23" dur="500" fill="hold"/>
                                        <p:tgtEl>
                                          <p:spTgt spid="53251"/>
                                        </p:tgtEl>
                                        <p:attrNameLst>
                                          <p:attrName>ppt_x</p:attrName>
                                        </p:attrNameLst>
                                      </p:cBhvr>
                                      <p:tavLst>
                                        <p:tav>
                                          <p:val>
                                            <p:strVal val="0-#ppt_w/2"/>
                                          </p:val>
                                        </p:tav>
                                        <p:tav>
                                          <p:val>
                                            <p:strVal val="#ppt_x"/>
                                          </p:val>
                                        </p:tav>
                                      </p:tavLst>
                                    </p:anim>
                                    <p:anim calcmode="lin" valueType="num">
                                      <p:cBhvr additive="repl">
                                        <p:cTn id="24" dur="500" fill="hold"/>
                                        <p:tgtEl>
                                          <p:spTgt spid="53251"/>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2" grpId="0" animBg="1"/>
      <p:bldP spid="53253" grpId="0" animBg="1"/>
      <p:bldP spid="53254" grpId="0" animBg="1"/>
      <p:bldP spid="5325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133600"/>
            <a:ext cx="8855075" cy="3887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4" name="Rectangle 2"/>
          <p:cNvSpPr>
            <a:spLocks noChangeArrowheads="1"/>
          </p:cNvSpPr>
          <p:nvPr/>
        </p:nvSpPr>
        <p:spPr bwMode="auto">
          <a:xfrm>
            <a:off x="1193800" y="3492500"/>
            <a:ext cx="9810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Liver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function</a:t>
            </a:r>
          </a:p>
        </p:txBody>
      </p:sp>
      <p:sp>
        <p:nvSpPr>
          <p:cNvPr id="54275" name="Rectangle 3"/>
          <p:cNvSpPr>
            <a:spLocks noChangeArrowheads="1"/>
          </p:cNvSpPr>
          <p:nvPr/>
        </p:nvSpPr>
        <p:spPr bwMode="auto">
          <a:xfrm>
            <a:off x="7242175" y="2924175"/>
            <a:ext cx="112871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Tumor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extension</a:t>
            </a:r>
          </a:p>
        </p:txBody>
      </p:sp>
      <p:sp>
        <p:nvSpPr>
          <p:cNvPr id="54276" name="Rectangle 4"/>
          <p:cNvSpPr>
            <a:spLocks noChangeArrowheads="1"/>
          </p:cNvSpPr>
          <p:nvPr/>
        </p:nvSpPr>
        <p:spPr bwMode="auto">
          <a:xfrm>
            <a:off x="7386638" y="3860800"/>
            <a:ext cx="10271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Location</a:t>
            </a:r>
          </a:p>
        </p:txBody>
      </p:sp>
      <p:sp>
        <p:nvSpPr>
          <p:cNvPr id="54277" name="Text Box 5"/>
          <p:cNvSpPr txBox="1">
            <a:spLocks noChangeArrowheads="1"/>
          </p:cNvSpPr>
          <p:nvPr/>
        </p:nvSpPr>
        <p:spPr bwMode="auto">
          <a:xfrm>
            <a:off x="7235825" y="5373688"/>
            <a:ext cx="1655763"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a:t>Extension</a:t>
            </a:r>
          </a:p>
          <a:p>
            <a:pPr algn="ctr">
              <a:buClrTx/>
              <a:buFontTx/>
              <a:buNone/>
            </a:pPr>
            <a:r>
              <a:rPr lang="it-IT" sz="1600"/>
              <a:t>of hepatectomy for oncolgical radicality</a:t>
            </a:r>
          </a:p>
        </p:txBody>
      </p:sp>
      <p:sp>
        <p:nvSpPr>
          <p:cNvPr id="54278" name="Text Box 6"/>
          <p:cNvSpPr txBox="1">
            <a:spLocks noChangeArrowheads="1"/>
          </p:cNvSpPr>
          <p:nvPr/>
        </p:nvSpPr>
        <p:spPr bwMode="auto">
          <a:xfrm>
            <a:off x="5397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HCC: Resectability</a:t>
            </a:r>
          </a:p>
        </p:txBody>
      </p:sp>
      <p:sp>
        <p:nvSpPr>
          <p:cNvPr id="54279" name="Text Box 7"/>
          <p:cNvSpPr txBox="1">
            <a:spLocks noChangeArrowheads="1"/>
          </p:cNvSpPr>
          <p:nvPr/>
        </p:nvSpPr>
        <p:spPr bwMode="auto">
          <a:xfrm>
            <a:off x="900113" y="5580063"/>
            <a:ext cx="16557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a:t>Functional </a:t>
            </a:r>
          </a:p>
          <a:p>
            <a:pPr algn="ctr">
              <a:buClrTx/>
              <a:buFontTx/>
              <a:buNone/>
            </a:pPr>
            <a:r>
              <a:rPr lang="it-IT" sz="1600"/>
              <a:t>reserve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Fan, J Hepatobiliary Pancreat Sci (2010) 17:380–384</a:t>
            </a: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725613"/>
            <a:ext cx="5432425"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299" name="Text Box 3"/>
          <p:cNvSpPr txBox="1">
            <a:spLocks noChangeArrowheads="1"/>
          </p:cNvSpPr>
          <p:nvPr/>
        </p:nvSpPr>
        <p:spPr bwMode="auto">
          <a:xfrm>
            <a:off x="5397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Mechanism of liver failure </a:t>
            </a:r>
          </a:p>
          <a:p>
            <a:pPr algn="ctr">
              <a:buClrTx/>
              <a:buFontTx/>
              <a:buNone/>
            </a:pPr>
            <a:r>
              <a:rPr lang="en-US" sz="3200" b="1">
                <a:solidFill>
                  <a:srgbClr val="0070C0"/>
                </a:solidFill>
                <a:latin typeface="Calibri" charset="0"/>
              </a:rPr>
              <a:t>after hepatectomy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5883275" y="6613525"/>
            <a:ext cx="3268663"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Cucchetti et al, Liver Transplantation 12:966-971, 2006</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25538"/>
            <a:ext cx="5400675" cy="792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6323" name="Rectangle 3"/>
          <p:cNvSpPr>
            <a:spLocks noChangeArrowheads="1"/>
          </p:cNvSpPr>
          <p:nvPr/>
        </p:nvSpPr>
        <p:spPr bwMode="auto">
          <a:xfrm>
            <a:off x="395288" y="2349500"/>
            <a:ext cx="4572000" cy="313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Role of MELD score in predeicting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p.o. liver failure and morbidity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after hepatectomy for HCC in cirrhotics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154 HCC-resected cirrhotic patients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11 (7.1%) p.o. liver failure (death or LT)</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46 (29.9%) developed </a:t>
            </a:r>
            <a:r>
              <a:rPr lang="it-IT" sz="1600">
                <a:solidFill>
                  <a:srgbClr val="000000"/>
                </a:solidFill>
              </a:rPr>
              <a:t>≥ </a:t>
            </a:r>
            <a:r>
              <a:rPr lang="it-IT" sz="1400">
                <a:solidFill>
                  <a:srgbClr val="000000"/>
                </a:solidFill>
              </a:rPr>
              <a:t>1 po complication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At ROC analysis: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b="1">
              <a:solidFill>
                <a:srgbClr val="000000"/>
              </a:solidFill>
            </a:endParaRP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rPr>
              <a:t> MELD ≥ 11 High risk for p.o. liver failure </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 MELD ≥ 9 M</a:t>
            </a:r>
            <a:r>
              <a:rPr lang="it-IT" sz="1400" b="1">
                <a:solidFill>
                  <a:srgbClr val="000000"/>
                </a:solidFill>
              </a:rPr>
              <a:t>ajor risk for p.o. complications</a:t>
            </a:r>
            <a:r>
              <a:rPr lang="it-IT" sz="1400">
                <a:solidFill>
                  <a:srgbClr val="000000"/>
                </a:solidFill>
              </a:rPr>
              <a:t> </a:t>
            </a:r>
          </a:p>
        </p:txBody>
      </p:sp>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916113"/>
            <a:ext cx="2519363" cy="475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6325" name="Rectangle 5"/>
          <p:cNvSpPr>
            <a:spLocks noChangeArrowheads="1"/>
          </p:cNvSpPr>
          <p:nvPr/>
        </p:nvSpPr>
        <p:spPr bwMode="auto">
          <a:xfrm>
            <a:off x="7740650" y="2295525"/>
            <a:ext cx="1331913"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000000"/>
                </a:solidFill>
              </a:rPr>
              <a:t>MELD and</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000000"/>
                </a:solidFill>
              </a:rPr>
              <a:t>p.o. liver failure</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000000"/>
                </a:solidFill>
              </a:rPr>
              <a:t> (AUC </a:t>
            </a:r>
            <a:r>
              <a:rPr lang="it-IT" sz="1000">
                <a:solidFill>
                  <a:srgbClr val="000000"/>
                </a:solidFill>
              </a:rPr>
              <a:t> </a:t>
            </a:r>
            <a:r>
              <a:rPr lang="it-IT" sz="1000" b="1">
                <a:solidFill>
                  <a:srgbClr val="000000"/>
                </a:solidFill>
              </a:rPr>
              <a:t>0.92</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000000"/>
                </a:solidFill>
              </a:rPr>
              <a:t>95% CI </a:t>
            </a:r>
            <a:r>
              <a:rPr lang="it-IT" sz="1000">
                <a:solidFill>
                  <a:srgbClr val="000000"/>
                </a:solidFill>
              </a:rPr>
              <a:t> </a:t>
            </a:r>
            <a:r>
              <a:rPr lang="it-IT" sz="1000" b="1">
                <a:solidFill>
                  <a:srgbClr val="000000"/>
                </a:solidFill>
              </a:rPr>
              <a:t>0.87-0.96)</a:t>
            </a:r>
          </a:p>
        </p:txBody>
      </p:sp>
      <p:sp>
        <p:nvSpPr>
          <p:cNvPr id="56326" name="Rectangle 6"/>
          <p:cNvSpPr>
            <a:spLocks noChangeArrowheads="1"/>
          </p:cNvSpPr>
          <p:nvPr/>
        </p:nvSpPr>
        <p:spPr bwMode="auto">
          <a:xfrm>
            <a:off x="7740650" y="4652963"/>
            <a:ext cx="1331913" cy="146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000000"/>
                </a:solidFill>
              </a:rPr>
              <a:t>MELD and</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231F20"/>
                </a:solidFill>
                <a:latin typeface="Bookman-Bold" charset="0"/>
              </a:rPr>
              <a:t>p.o. complication after hepatic</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231F20"/>
                </a:solidFill>
                <a:latin typeface="Bookman-Bold" charset="0"/>
              </a:rPr>
              <a:t>resection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231F20"/>
                </a:solidFill>
                <a:latin typeface="Bookman-Bold" charset="0"/>
              </a:rPr>
              <a:t>in cirrhotics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231F20"/>
                </a:solidFill>
                <a:latin typeface="Bookman-Bold" charset="0"/>
              </a:rPr>
              <a:t> (AUC </a:t>
            </a:r>
            <a:r>
              <a:rPr lang="it-IT" sz="1000">
                <a:solidFill>
                  <a:srgbClr val="231F20"/>
                </a:solidFill>
                <a:latin typeface="MathematicalPi-Four" charset="0"/>
              </a:rPr>
              <a:t> </a:t>
            </a:r>
            <a:r>
              <a:rPr lang="it-IT" sz="1000" b="1">
                <a:solidFill>
                  <a:srgbClr val="231F20"/>
                </a:solidFill>
                <a:latin typeface="Bookman-Bold" charset="0"/>
              </a:rPr>
              <a:t>0.85,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b="1">
                <a:solidFill>
                  <a:srgbClr val="231F20"/>
                </a:solidFill>
                <a:latin typeface="Bookman-Bold" charset="0"/>
              </a:rPr>
              <a:t>95% CI 0.78-0.89).</a:t>
            </a:r>
          </a:p>
        </p:txBody>
      </p:sp>
      <p:sp>
        <p:nvSpPr>
          <p:cNvPr id="56327" name="Rectangle 7"/>
          <p:cNvSpPr>
            <a:spLocks noChangeArrowheads="1"/>
          </p:cNvSpPr>
          <p:nvPr/>
        </p:nvSpPr>
        <p:spPr bwMode="auto">
          <a:xfrm>
            <a:off x="682625" y="5949950"/>
            <a:ext cx="388937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MELD score should be used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to select the best candidates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for hepatectomy</a:t>
            </a:r>
          </a:p>
        </p:txBody>
      </p:sp>
      <p:sp>
        <p:nvSpPr>
          <p:cNvPr id="56328" name="AutoShape 8"/>
          <p:cNvSpPr>
            <a:spLocks noChangeArrowheads="1"/>
          </p:cNvSpPr>
          <p:nvPr/>
        </p:nvSpPr>
        <p:spPr bwMode="auto">
          <a:xfrm>
            <a:off x="2124075" y="5661025"/>
            <a:ext cx="1079500" cy="215900"/>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56329" name="Text Box 9"/>
          <p:cNvSpPr txBox="1">
            <a:spLocks noChangeArrowheads="1"/>
          </p:cNvSpPr>
          <p:nvPr/>
        </p:nvSpPr>
        <p:spPr bwMode="auto">
          <a:xfrm>
            <a:off x="5397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Liver resection &amp; Hepatic Function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withEffect">
                                  <p:stCondLst>
                                    <p:cond delay="0"/>
                                  </p:stCondLst>
                                  <p:childTnLst>
                                    <p:set>
                                      <p:cBhvr additive="repl">
                                        <p:cTn id="6" dur="1" fill="hold">
                                          <p:stCondLst>
                                            <p:cond delay="0"/>
                                          </p:stCondLst>
                                        </p:cTn>
                                        <p:tgtEl>
                                          <p:spTgt spid="56328"/>
                                        </p:tgtEl>
                                        <p:attrNameLst>
                                          <p:attrName>style.visibility</p:attrName>
                                        </p:attrNameLst>
                                      </p:cBhvr>
                                      <p:to>
                                        <p:strVal val="visible"/>
                                      </p:to>
                                    </p:set>
                                    <p:animEffect transition="in" filter="fade">
                                      <p:cBhvr additive="repl">
                                        <p:cTn id="7" dur="500"/>
                                        <p:tgtEl>
                                          <p:spTgt spid="56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133600"/>
            <a:ext cx="5400675" cy="4495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7346" name="Text Box 2"/>
          <p:cNvSpPr txBox="1">
            <a:spLocks noChangeArrowheads="1"/>
          </p:cNvSpPr>
          <p:nvPr/>
        </p:nvSpPr>
        <p:spPr bwMode="auto">
          <a:xfrm>
            <a:off x="1612900" y="1260475"/>
            <a:ext cx="6216650" cy="58102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t>Selection of HCC patients for resection is based on</a:t>
            </a:r>
          </a:p>
          <a:p>
            <a:pPr algn="ctr">
              <a:buClrTx/>
              <a:buFontTx/>
              <a:buNone/>
            </a:pPr>
            <a:r>
              <a:rPr lang="it-IT" sz="1600" b="1"/>
              <a:t>planned extension of hepatectomy and liver functional reserve</a:t>
            </a:r>
          </a:p>
        </p:txBody>
      </p:sp>
      <p:sp>
        <p:nvSpPr>
          <p:cNvPr id="57347" name="Rectangle 3"/>
          <p:cNvSpPr>
            <a:spLocks noChangeArrowheads="1"/>
          </p:cNvSpPr>
          <p:nvPr/>
        </p:nvSpPr>
        <p:spPr bwMode="auto">
          <a:xfrm>
            <a:off x="7032625" y="6611938"/>
            <a:ext cx="20097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Cescon M, et al. Arch Surg 2009</a:t>
            </a:r>
          </a:p>
        </p:txBody>
      </p:sp>
      <p:sp>
        <p:nvSpPr>
          <p:cNvPr id="57348" name="Rectangle 4"/>
          <p:cNvSpPr>
            <a:spLocks noChangeArrowheads="1"/>
          </p:cNvSpPr>
          <p:nvPr/>
        </p:nvSpPr>
        <p:spPr bwMode="auto">
          <a:xfrm>
            <a:off x="223838" y="6567488"/>
            <a:ext cx="1487487"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http://www.webaisf.org/</a:t>
            </a:r>
          </a:p>
        </p:txBody>
      </p:sp>
      <p:sp>
        <p:nvSpPr>
          <p:cNvPr id="57349" name="Text Box 5"/>
          <p:cNvSpPr txBox="1">
            <a:spLocks noChangeArrowheads="1"/>
          </p:cNvSpPr>
          <p:nvPr/>
        </p:nvSpPr>
        <p:spPr bwMode="auto">
          <a:xfrm>
            <a:off x="53975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Liver resection &amp; Hepatic Function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349500"/>
            <a:ext cx="5980112" cy="1235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44450"/>
            <a:ext cx="6132513" cy="174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71" name="Text Box 3"/>
          <p:cNvSpPr txBox="1">
            <a:spLocks noChangeArrowheads="1"/>
          </p:cNvSpPr>
          <p:nvPr/>
        </p:nvSpPr>
        <p:spPr bwMode="auto">
          <a:xfrm>
            <a:off x="2771775" y="3284538"/>
            <a:ext cx="647700" cy="369887"/>
          </a:xfrm>
          <a:prstGeom prst="rect">
            <a:avLst/>
          </a:prstGeom>
          <a:noFill/>
          <a:ln w="47520" cap="sq">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58372" name="Line 4"/>
          <p:cNvSpPr>
            <a:spLocks noChangeShapeType="1"/>
          </p:cNvSpPr>
          <p:nvPr/>
        </p:nvSpPr>
        <p:spPr bwMode="auto">
          <a:xfrm>
            <a:off x="611188" y="2636838"/>
            <a:ext cx="56896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8373" name="Line 5"/>
          <p:cNvSpPr>
            <a:spLocks noChangeShapeType="1"/>
          </p:cNvSpPr>
          <p:nvPr/>
        </p:nvSpPr>
        <p:spPr bwMode="auto">
          <a:xfrm>
            <a:off x="611188" y="2852738"/>
            <a:ext cx="56896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8374" name="Line 6"/>
          <p:cNvSpPr>
            <a:spLocks noChangeShapeType="1"/>
          </p:cNvSpPr>
          <p:nvPr/>
        </p:nvSpPr>
        <p:spPr bwMode="auto">
          <a:xfrm>
            <a:off x="611188" y="3141663"/>
            <a:ext cx="56896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58375" name="Line 7"/>
          <p:cNvSpPr>
            <a:spLocks noChangeShapeType="1"/>
          </p:cNvSpPr>
          <p:nvPr/>
        </p:nvSpPr>
        <p:spPr bwMode="auto">
          <a:xfrm>
            <a:off x="611188" y="3357563"/>
            <a:ext cx="6477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additive="repl">
                                        <p:cTn id="6" dur="1" fill="hold">
                                          <p:stCondLst>
                                            <p:cond delay="0"/>
                                          </p:stCondLst>
                                        </p:cTn>
                                        <p:tgtEl>
                                          <p:spTgt spid="58372"/>
                                        </p:tgtEl>
                                        <p:attrNameLst>
                                          <p:attrName>style.visibility</p:attrName>
                                        </p:attrNameLst>
                                      </p:cBhvr>
                                      <p:to>
                                        <p:strVal val="visible"/>
                                      </p:to>
                                    </p:set>
                                    <p:anim calcmode="lin" valueType="num">
                                      <p:cBhvr additive="repl">
                                        <p:cTn id="7" dur="500" fill="hold"/>
                                        <p:tgtEl>
                                          <p:spTgt spid="58372"/>
                                        </p:tgtEl>
                                        <p:attrNameLst>
                                          <p:attrName>ppt_x</p:attrName>
                                        </p:attrNameLst>
                                      </p:cBhvr>
                                      <p:tavLst>
                                        <p:tav>
                                          <p:val>
                                            <p:strVal val="0-#ppt_w/2"/>
                                          </p:val>
                                        </p:tav>
                                        <p:tav>
                                          <p:val>
                                            <p:strVal val="#ppt_x"/>
                                          </p:val>
                                        </p:tav>
                                      </p:tavLst>
                                    </p:anim>
                                    <p:anim calcmode="lin" valueType="num">
                                      <p:cBhvr additive="repl">
                                        <p:cTn id="8" dur="500" fill="hold"/>
                                        <p:tgtEl>
                                          <p:spTgt spid="58372"/>
                                        </p:tgtEl>
                                        <p:attrNameLst>
                                          <p:attrName>ppt_y</p:attrName>
                                        </p:attrNameLst>
                                      </p:cBhvr>
                                      <p:tavLst>
                                        <p:tav>
                                          <p:val>
                                            <p:strVal val="#ppt_y"/>
                                          </p:val>
                                        </p:tav>
                                        <p:tav>
                                          <p:val>
                                            <p:strVal val="#ppt_y"/>
                                          </p:val>
                                        </p:tav>
                                      </p:tavLst>
                                    </p:anim>
                                  </p:childTnLst>
                                </p:cTn>
                              </p:par>
                              <p:par>
                                <p:cTn id="9" presetID="7" presetClass="entr" presetSubtype="8" fill="hold" grpId="0" nodeType="withEffect">
                                  <p:stCondLst>
                                    <p:cond delay="0"/>
                                  </p:stCondLst>
                                  <p:childTnLst>
                                    <p:set>
                                      <p:cBhvr additive="repl">
                                        <p:cTn id="10" dur="1" fill="hold">
                                          <p:stCondLst>
                                            <p:cond delay="0"/>
                                          </p:stCondLst>
                                        </p:cTn>
                                        <p:tgtEl>
                                          <p:spTgt spid="58373"/>
                                        </p:tgtEl>
                                        <p:attrNameLst>
                                          <p:attrName>style.visibility</p:attrName>
                                        </p:attrNameLst>
                                      </p:cBhvr>
                                      <p:to>
                                        <p:strVal val="visible"/>
                                      </p:to>
                                    </p:set>
                                    <p:anim calcmode="lin" valueType="num">
                                      <p:cBhvr additive="repl">
                                        <p:cTn id="11" dur="500" fill="hold"/>
                                        <p:tgtEl>
                                          <p:spTgt spid="58373"/>
                                        </p:tgtEl>
                                        <p:attrNameLst>
                                          <p:attrName>ppt_x</p:attrName>
                                        </p:attrNameLst>
                                      </p:cBhvr>
                                      <p:tavLst>
                                        <p:tav>
                                          <p:val>
                                            <p:strVal val="0-#ppt_w/2"/>
                                          </p:val>
                                        </p:tav>
                                        <p:tav>
                                          <p:val>
                                            <p:strVal val="#ppt_x"/>
                                          </p:val>
                                        </p:tav>
                                      </p:tavLst>
                                    </p:anim>
                                    <p:anim calcmode="lin" valueType="num">
                                      <p:cBhvr additive="repl">
                                        <p:cTn id="12" dur="500" fill="hold"/>
                                        <p:tgtEl>
                                          <p:spTgt spid="58373"/>
                                        </p:tgtEl>
                                        <p:attrNameLst>
                                          <p:attrName>ppt_y</p:attrName>
                                        </p:attrNameLst>
                                      </p:cBhvr>
                                      <p:tavLst>
                                        <p:tav>
                                          <p:val>
                                            <p:strVal val="#ppt_y"/>
                                          </p:val>
                                        </p:tav>
                                        <p:tav>
                                          <p:val>
                                            <p:strVal val="#ppt_y"/>
                                          </p:val>
                                        </p:tav>
                                      </p:tavLst>
                                    </p:anim>
                                  </p:childTnLst>
                                </p:cTn>
                              </p:par>
                              <p:par>
                                <p:cTn id="13" presetID="7" presetClass="entr" presetSubtype="8" fill="hold" grpId="0" nodeType="withEffect">
                                  <p:stCondLst>
                                    <p:cond delay="0"/>
                                  </p:stCondLst>
                                  <p:childTnLst>
                                    <p:set>
                                      <p:cBhvr additive="repl">
                                        <p:cTn id="14" dur="1" fill="hold">
                                          <p:stCondLst>
                                            <p:cond delay="0"/>
                                          </p:stCondLst>
                                        </p:cTn>
                                        <p:tgtEl>
                                          <p:spTgt spid="58374"/>
                                        </p:tgtEl>
                                        <p:attrNameLst>
                                          <p:attrName>style.visibility</p:attrName>
                                        </p:attrNameLst>
                                      </p:cBhvr>
                                      <p:to>
                                        <p:strVal val="visible"/>
                                      </p:to>
                                    </p:set>
                                    <p:anim calcmode="lin" valueType="num">
                                      <p:cBhvr additive="repl">
                                        <p:cTn id="15" dur="500" fill="hold"/>
                                        <p:tgtEl>
                                          <p:spTgt spid="58374"/>
                                        </p:tgtEl>
                                        <p:attrNameLst>
                                          <p:attrName>ppt_x</p:attrName>
                                        </p:attrNameLst>
                                      </p:cBhvr>
                                      <p:tavLst>
                                        <p:tav>
                                          <p:val>
                                            <p:strVal val="0-#ppt_w/2"/>
                                          </p:val>
                                        </p:tav>
                                        <p:tav>
                                          <p:val>
                                            <p:strVal val="#ppt_x"/>
                                          </p:val>
                                        </p:tav>
                                      </p:tavLst>
                                    </p:anim>
                                    <p:anim calcmode="lin" valueType="num">
                                      <p:cBhvr additive="repl">
                                        <p:cTn id="16" dur="500" fill="hold"/>
                                        <p:tgtEl>
                                          <p:spTgt spid="58374"/>
                                        </p:tgtEl>
                                        <p:attrNameLst>
                                          <p:attrName>ppt_y</p:attrName>
                                        </p:attrNameLst>
                                      </p:cBhvr>
                                      <p:tavLst>
                                        <p:tav>
                                          <p:val>
                                            <p:strVal val="#ppt_y"/>
                                          </p:val>
                                        </p:tav>
                                        <p:tav>
                                          <p:val>
                                            <p:strVal val="#ppt_y"/>
                                          </p:val>
                                        </p:tav>
                                      </p:tavLst>
                                    </p:anim>
                                  </p:childTnLst>
                                </p:cTn>
                              </p:par>
                              <p:par>
                                <p:cTn id="17" presetID="7" presetClass="entr" presetSubtype="8" fill="hold" grpId="0" nodeType="withEffect">
                                  <p:stCondLst>
                                    <p:cond delay="0"/>
                                  </p:stCondLst>
                                  <p:childTnLst>
                                    <p:set>
                                      <p:cBhvr additive="repl">
                                        <p:cTn id="18" dur="1" fill="hold">
                                          <p:stCondLst>
                                            <p:cond delay="0"/>
                                          </p:stCondLst>
                                        </p:cTn>
                                        <p:tgtEl>
                                          <p:spTgt spid="58375"/>
                                        </p:tgtEl>
                                        <p:attrNameLst>
                                          <p:attrName>style.visibility</p:attrName>
                                        </p:attrNameLst>
                                      </p:cBhvr>
                                      <p:to>
                                        <p:strVal val="visible"/>
                                      </p:to>
                                    </p:set>
                                    <p:anim calcmode="lin" valueType="num">
                                      <p:cBhvr additive="repl">
                                        <p:cTn id="19" dur="500" fill="hold"/>
                                        <p:tgtEl>
                                          <p:spTgt spid="58375"/>
                                        </p:tgtEl>
                                        <p:attrNameLst>
                                          <p:attrName>ppt_x</p:attrName>
                                        </p:attrNameLst>
                                      </p:cBhvr>
                                      <p:tavLst>
                                        <p:tav>
                                          <p:val>
                                            <p:strVal val="0-#ppt_w/2"/>
                                          </p:val>
                                        </p:tav>
                                        <p:tav>
                                          <p:val>
                                            <p:strVal val="#ppt_x"/>
                                          </p:val>
                                        </p:tav>
                                      </p:tavLst>
                                    </p:anim>
                                    <p:anim calcmode="lin" valueType="num">
                                      <p:cBhvr additive="repl">
                                        <p:cTn id="20" dur="500" fill="hold"/>
                                        <p:tgtEl>
                                          <p:spTgt spid="58375"/>
                                        </p:tgtEl>
                                        <p:attrNameLst>
                                          <p:attrName>ppt_y</p:attrName>
                                        </p:attrNameLst>
                                      </p:cBhvr>
                                      <p:tavLst>
                                        <p:tav>
                                          <p:val>
                                            <p:strVal val="#ppt_y"/>
                                          </p:val>
                                        </p:tav>
                                        <p:tav>
                                          <p:val>
                                            <p:strVal val="#ppt_y"/>
                                          </p:val>
                                        </p:tav>
                                      </p:tavLst>
                                    </p:anim>
                                  </p:childTnLst>
                                </p:cTn>
                              </p:par>
                              <p:par>
                                <p:cTn id="21" presetID="7" presetClass="entr" presetSubtype="8" fill="hold" grpId="0" nodeType="withEffect">
                                  <p:stCondLst>
                                    <p:cond delay="0"/>
                                  </p:stCondLst>
                                  <p:childTnLst>
                                    <p:set>
                                      <p:cBhvr additive="repl">
                                        <p:cTn id="22" dur="1" fill="hold">
                                          <p:stCondLst>
                                            <p:cond delay="0"/>
                                          </p:stCondLst>
                                        </p:cTn>
                                        <p:tgtEl>
                                          <p:spTgt spid="58371"/>
                                        </p:tgtEl>
                                        <p:attrNameLst>
                                          <p:attrName>style.visibility</p:attrName>
                                        </p:attrNameLst>
                                      </p:cBhvr>
                                      <p:to>
                                        <p:strVal val="visible"/>
                                      </p:to>
                                    </p:set>
                                    <p:anim calcmode="lin" valueType="num">
                                      <p:cBhvr additive="repl">
                                        <p:cTn id="23" dur="500" fill="hold"/>
                                        <p:tgtEl>
                                          <p:spTgt spid="58371"/>
                                        </p:tgtEl>
                                        <p:attrNameLst>
                                          <p:attrName>ppt_x</p:attrName>
                                        </p:attrNameLst>
                                      </p:cBhvr>
                                      <p:tavLst>
                                        <p:tav>
                                          <p:val>
                                            <p:strVal val="0-#ppt_w/2"/>
                                          </p:val>
                                        </p:tav>
                                        <p:tav>
                                          <p:val>
                                            <p:strVal val="#ppt_x"/>
                                          </p:val>
                                        </p:tav>
                                      </p:tavLst>
                                    </p:anim>
                                    <p:anim calcmode="lin" valueType="num">
                                      <p:cBhvr additive="repl">
                                        <p:cTn id="24" dur="500" fill="hold"/>
                                        <p:tgtEl>
                                          <p:spTgt spid="58371"/>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3" grpId="0" animBg="1"/>
      <p:bldP spid="58374" grpId="0" animBg="1"/>
      <p:bldP spid="58375"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20713"/>
            <a:ext cx="6186488"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4" name="Rectangle 2"/>
          <p:cNvSpPr>
            <a:spLocks noChangeArrowheads="1"/>
          </p:cNvSpPr>
          <p:nvPr/>
        </p:nvSpPr>
        <p:spPr bwMode="auto">
          <a:xfrm>
            <a:off x="5992813" y="6705600"/>
            <a:ext cx="3119437" cy="152400"/>
          </a:xfrm>
          <a:prstGeom prst="rect">
            <a:avLst/>
          </a:prstGeom>
          <a:solidFill>
            <a:srgbClr val="FFFFFF"/>
          </a:solidFill>
          <a:ln>
            <a:noFill/>
          </a:ln>
          <a:effectLst>
            <a:outerShdw blurRad="63500" dist="17819" dir="2700000" algn="ctr" rotWithShape="0">
              <a:srgbClr val="999999">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lIns="0" tIns="0" rIns="0" bIns="0" anchor="ctr">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Bruix et al, Gastroenterology 1996 Oct;111(4):1018-22. </a:t>
            </a:r>
          </a:p>
        </p:txBody>
      </p:sp>
      <p:pic>
        <p:nvPicPr>
          <p:cNvPr id="593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492375"/>
            <a:ext cx="3519488" cy="2881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6" name="Rectangle 4"/>
          <p:cNvSpPr>
            <a:spLocks noChangeArrowheads="1"/>
          </p:cNvSpPr>
          <p:nvPr/>
        </p:nvSpPr>
        <p:spPr bwMode="auto">
          <a:xfrm>
            <a:off x="250825" y="1423988"/>
            <a:ext cx="4608513" cy="52959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29 HCC (all except one &lt; 5 cm)</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CPT-A</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At multivariate analysis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only HVPG was significant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(P = 0.0001; OR 1.90; 95% CI 1.12-3.22). </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Preoperative HVPG of decompensated patient  was higher (13.9</a:t>
            </a:r>
            <a:r>
              <a:rPr lang="en-US" sz="1400">
                <a:solidFill>
                  <a:srgbClr val="000000"/>
                </a:solidFill>
              </a:rPr>
              <a:t>±</a:t>
            </a:r>
            <a:r>
              <a:rPr lang="it-IT" sz="1400">
                <a:solidFill>
                  <a:srgbClr val="000000"/>
                </a:solidFill>
              </a:rPr>
              <a:t>2.4 vs. 7.4</a:t>
            </a:r>
            <a:r>
              <a:rPr lang="en-US" sz="1400">
                <a:solidFill>
                  <a:srgbClr val="000000"/>
                </a:solidFill>
              </a:rPr>
              <a:t>±</a:t>
            </a:r>
            <a:r>
              <a:rPr lang="it-IT" sz="1400">
                <a:solidFill>
                  <a:srgbClr val="000000"/>
                </a:solidFill>
              </a:rPr>
              <a:t>3.5 mmHg respectively)</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P &lt; 0.001 </a:t>
            </a:r>
          </a:p>
        </p:txBody>
      </p:sp>
      <p:pic>
        <p:nvPicPr>
          <p:cNvPr id="593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844675"/>
            <a:ext cx="4271962" cy="296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8" name="Oval 6"/>
          <p:cNvSpPr>
            <a:spLocks noChangeArrowheads="1"/>
          </p:cNvSpPr>
          <p:nvPr/>
        </p:nvSpPr>
        <p:spPr bwMode="auto">
          <a:xfrm>
            <a:off x="1187450" y="1341438"/>
            <a:ext cx="792163" cy="431800"/>
          </a:xfrm>
          <a:prstGeom prst="ellipse">
            <a:avLst/>
          </a:prstGeom>
          <a:noFill/>
          <a:ln w="34920" cap="sq">
            <a:solidFill>
              <a:srgbClr val="385D8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59399" name="Rectangle 7"/>
          <p:cNvSpPr>
            <a:spLocks noChangeArrowheads="1"/>
          </p:cNvSpPr>
          <p:nvPr/>
        </p:nvSpPr>
        <p:spPr bwMode="auto">
          <a:xfrm>
            <a:off x="323850" y="4868863"/>
            <a:ext cx="4319588" cy="863600"/>
          </a:xfrm>
          <a:prstGeom prst="rect">
            <a:avLst/>
          </a:prstGeom>
          <a:solidFill>
            <a:srgbClr val="C6D9F1">
              <a:alpha val="2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withEffect">
                                  <p:stCondLst>
                                    <p:cond delay="0"/>
                                  </p:stCondLst>
                                  <p:childTnLst>
                                    <p:set>
                                      <p:cBhvr additive="repl">
                                        <p:cTn id="6" dur="1" fill="hold">
                                          <p:stCondLst>
                                            <p:cond delay="0"/>
                                          </p:stCondLst>
                                        </p:cTn>
                                        <p:tgtEl>
                                          <p:spTgt spid="59398"/>
                                        </p:tgtEl>
                                        <p:attrNameLst>
                                          <p:attrName>style.visibility</p:attrName>
                                        </p:attrNameLst>
                                      </p:cBhvr>
                                      <p:to>
                                        <p:strVal val="visible"/>
                                      </p:to>
                                    </p:set>
                                    <p:animEffect transition="in" filter="fade">
                                      <p:cBhvr additive="repl">
                                        <p:cTn id="7" dur="50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62050"/>
            <a:ext cx="6480175" cy="395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18" name="Rectangle 2"/>
          <p:cNvSpPr>
            <a:spLocks noChangeArrowheads="1"/>
          </p:cNvSpPr>
          <p:nvPr/>
        </p:nvSpPr>
        <p:spPr bwMode="auto">
          <a:xfrm>
            <a:off x="250825" y="2070100"/>
            <a:ext cx="8424863" cy="441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241 cirrhotic patients with HCC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89 patients: with portal hypertension (PH)</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152 patients without portal hypertension (NPH)</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Preoperative mean MELD:</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PH </a:t>
            </a:r>
            <a:r>
              <a:rPr lang="en-US" sz="1400">
                <a:solidFill>
                  <a:srgbClr val="000000"/>
                </a:solidFill>
                <a:latin typeface="Wingdings" charset="0"/>
                <a:cs typeface="Wingdings" charset="0"/>
              </a:rPr>
              <a:t></a:t>
            </a:r>
            <a:r>
              <a:rPr lang="en-US" sz="1400">
                <a:solidFill>
                  <a:srgbClr val="000000"/>
                </a:solidFill>
              </a:rPr>
              <a:t> </a:t>
            </a:r>
            <a:r>
              <a:rPr lang="it-IT" sz="1400">
                <a:solidFill>
                  <a:srgbClr val="000000"/>
                </a:solidFill>
              </a:rPr>
              <a:t>9.5 ± </a:t>
            </a:r>
            <a:r>
              <a:rPr lang="en-US" sz="1400">
                <a:solidFill>
                  <a:srgbClr val="000000"/>
                </a:solidFill>
              </a:rPr>
              <a:t>7.8</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NPH </a:t>
            </a:r>
            <a:r>
              <a:rPr lang="en-US" sz="1400">
                <a:solidFill>
                  <a:srgbClr val="000000"/>
                </a:solidFill>
                <a:latin typeface="Wingdings" charset="0"/>
                <a:cs typeface="Wingdings" charset="0"/>
              </a:rPr>
              <a:t></a:t>
            </a:r>
            <a:r>
              <a:rPr lang="en-US" sz="1400">
                <a:solidFill>
                  <a:srgbClr val="000000"/>
                </a:solidFill>
              </a:rPr>
              <a:t> 8.4 </a:t>
            </a:r>
            <a:r>
              <a:rPr lang="it-IT" sz="1400">
                <a:solidFill>
                  <a:srgbClr val="000000"/>
                </a:solidFill>
              </a:rPr>
              <a:t>± </a:t>
            </a:r>
            <a:r>
              <a:rPr lang="en-US" sz="1400">
                <a:solidFill>
                  <a:srgbClr val="000000"/>
                </a:solidFill>
              </a:rPr>
              <a:t>1.3; </a:t>
            </a:r>
            <a:r>
              <a:rPr lang="en-US" sz="1400" i="1">
                <a:solidFill>
                  <a:srgbClr val="000000"/>
                </a:solidFill>
              </a:rPr>
              <a:t>P  0.001</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i="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i="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i="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i="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i="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After one-to-one matching:</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PH (n=78) and NPH (n=78) had the same preoperative characteristics and showed the same intraoperative course, postoperative occurrence of liver failure, morbidity, length of in-hospital stay and survival rates (</a:t>
            </a:r>
            <a:r>
              <a:rPr lang="en-US" sz="1400" i="1">
                <a:solidFill>
                  <a:srgbClr val="000000"/>
                </a:solidFill>
              </a:rPr>
              <a:t>P =ns in all cases).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i="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rgbClr val="000000"/>
                </a:solidFill>
              </a:rPr>
              <a:t>The only predictors of postoperative liver failure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rgbClr val="000000"/>
                </a:solidFill>
              </a:rPr>
              <a:t>were MELD score (P  0.001) and extent of hepatectomy (P  0.005)</a:t>
            </a:r>
          </a:p>
        </p:txBody>
      </p:sp>
      <p:sp>
        <p:nvSpPr>
          <p:cNvPr id="60419" name="Rectangle 3"/>
          <p:cNvSpPr>
            <a:spLocks noChangeArrowheads="1"/>
          </p:cNvSpPr>
          <p:nvPr/>
        </p:nvSpPr>
        <p:spPr bwMode="auto">
          <a:xfrm>
            <a:off x="6427788" y="6611938"/>
            <a:ext cx="2709862"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Cucchetti et al, Ann Surg 2009;250: 922–928</a:t>
            </a:r>
          </a:p>
        </p:txBody>
      </p:sp>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2060575"/>
            <a:ext cx="4489450" cy="3024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Rectangle 5"/>
          <p:cNvSpPr>
            <a:spLocks noChangeArrowheads="1"/>
          </p:cNvSpPr>
          <p:nvPr/>
        </p:nvSpPr>
        <p:spPr bwMode="auto">
          <a:xfrm>
            <a:off x="5003800" y="1670050"/>
            <a:ext cx="3455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0000"/>
                </a:solidFill>
              </a:rPr>
              <a:t>Overall survival curves  of resected patients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0000"/>
                </a:solidFill>
              </a:rPr>
              <a:t>with and without PH </a:t>
            </a:r>
            <a:r>
              <a:rPr lang="it-IT" sz="1200" b="1">
                <a:solidFill>
                  <a:srgbClr val="000000"/>
                </a:solidFill>
              </a:rPr>
              <a:t>(</a:t>
            </a:r>
            <a:r>
              <a:rPr lang="it-IT" sz="1200" b="1" i="1">
                <a:solidFill>
                  <a:srgbClr val="000000"/>
                </a:solidFill>
              </a:rPr>
              <a:t>P =0.453)</a:t>
            </a:r>
          </a:p>
        </p:txBody>
      </p:sp>
      <p:sp>
        <p:nvSpPr>
          <p:cNvPr id="60422" name="Oval 6"/>
          <p:cNvSpPr>
            <a:spLocks noChangeArrowheads="1"/>
          </p:cNvSpPr>
          <p:nvPr/>
        </p:nvSpPr>
        <p:spPr bwMode="auto">
          <a:xfrm>
            <a:off x="179388" y="2073275"/>
            <a:ext cx="720725" cy="287338"/>
          </a:xfrm>
          <a:prstGeom prst="ellipse">
            <a:avLst/>
          </a:prstGeom>
          <a:noFill/>
          <a:ln w="34920" cap="sq">
            <a:solidFill>
              <a:srgbClr val="385D8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60423" name="Text Box 7"/>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Liver resection &amp; Portal Hypertension</a:t>
            </a:r>
          </a:p>
        </p:txBody>
      </p:sp>
      <p:sp>
        <p:nvSpPr>
          <p:cNvPr id="60424" name="Rectangle 8"/>
          <p:cNvSpPr>
            <a:spLocks noChangeArrowheads="1"/>
          </p:cNvSpPr>
          <p:nvPr/>
        </p:nvSpPr>
        <p:spPr bwMode="auto">
          <a:xfrm>
            <a:off x="1331913" y="2254250"/>
            <a:ext cx="6553200" cy="366077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000000"/>
                </a:solidFill>
              </a:rPr>
              <a:t>Faced with the same MELD score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000000"/>
                </a:solidFill>
              </a:rPr>
              <a:t>and extent of hepatectomy</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Presence of PH should not be considered</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 as a contraindication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for hepatic resection in cirrhotic patients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p:txBody>
      </p:sp>
      <p:sp>
        <p:nvSpPr>
          <p:cNvPr id="60425" name="AutoShape 9"/>
          <p:cNvSpPr>
            <a:spLocks noChangeArrowheads="1"/>
          </p:cNvSpPr>
          <p:nvPr/>
        </p:nvSpPr>
        <p:spPr bwMode="auto">
          <a:xfrm>
            <a:off x="3563938" y="3789363"/>
            <a:ext cx="1800225" cy="360362"/>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withEffect">
                                  <p:stCondLst>
                                    <p:cond delay="0"/>
                                  </p:stCondLst>
                                  <p:childTnLst>
                                    <p:set>
                                      <p:cBhvr additive="repl">
                                        <p:cTn id="6" dur="1" fill="hold">
                                          <p:stCondLst>
                                            <p:cond delay="0"/>
                                          </p:stCondLst>
                                        </p:cTn>
                                        <p:tgtEl>
                                          <p:spTgt spid="60422"/>
                                        </p:tgtEl>
                                        <p:attrNameLst>
                                          <p:attrName>style.visibility</p:attrName>
                                        </p:attrNameLst>
                                      </p:cBhvr>
                                      <p:to>
                                        <p:strVal val="visible"/>
                                      </p:to>
                                    </p:set>
                                    <p:animEffect transition="in" filter="fade">
                                      <p:cBhvr additive="repl">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60424"/>
                                        </p:tgtEl>
                                        <p:attrNameLst>
                                          <p:attrName>style.visibility</p:attrName>
                                        </p:attrNameLst>
                                      </p:cBhvr>
                                      <p:to>
                                        <p:strVal val="visible"/>
                                      </p:to>
                                    </p:set>
                                    <p:animEffect transition="in" filter="fade">
                                      <p:cBhvr additive="repl">
                                        <p:cTn id="12" dur="500"/>
                                        <p:tgtEl>
                                          <p:spTgt spid="60424"/>
                                        </p:tgtEl>
                                      </p:cBhvr>
                                    </p:animEffect>
                                  </p:childTnLst>
                                </p:cTn>
                              </p:par>
                              <p:par>
                                <p:cTn id="13" presetID="10" presetClass="entr" fill="hold" grpId="0" nodeType="withEffect">
                                  <p:stCondLst>
                                    <p:cond delay="0"/>
                                  </p:stCondLst>
                                  <p:childTnLst>
                                    <p:set>
                                      <p:cBhvr additive="repl">
                                        <p:cTn id="14" dur="1" fill="hold">
                                          <p:stCondLst>
                                            <p:cond delay="0"/>
                                          </p:stCondLst>
                                        </p:cTn>
                                        <p:tgtEl>
                                          <p:spTgt spid="60425"/>
                                        </p:tgtEl>
                                        <p:attrNameLst>
                                          <p:attrName>style.visibility</p:attrName>
                                        </p:attrNameLst>
                                      </p:cBhvr>
                                      <p:to>
                                        <p:strVal val="visible"/>
                                      </p:to>
                                    </p:set>
                                    <p:animEffect transition="in" filter="fade">
                                      <p:cBhvr additive="repl">
                                        <p:cTn id="15" dur="500"/>
                                        <p:tgtEl>
                                          <p:spTgt spid="6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p:bldP spid="604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15900"/>
            <a:ext cx="5903912" cy="151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0594" name="Text Box 2"/>
          <p:cNvSpPr txBox="1">
            <a:spLocks noChangeArrowheads="1"/>
          </p:cNvSpPr>
          <p:nvPr/>
        </p:nvSpPr>
        <p:spPr bwMode="auto">
          <a:xfrm>
            <a:off x="3168650" y="6615113"/>
            <a:ext cx="597535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cs typeface="Times New Roman" charset="0"/>
              </a:rPr>
              <a:t>Farinati et al, European Journal of Gastroenterology &amp; Hepatology 2012, 24:195–202</a:t>
            </a:r>
          </a:p>
        </p:txBody>
      </p:sp>
      <p:pic>
        <p:nvPicPr>
          <p:cNvPr id="1105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0" y="2609850"/>
            <a:ext cx="5724525" cy="379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0596" name="Rectangle 4"/>
          <p:cNvSpPr>
            <a:spLocks noChangeArrowheads="1"/>
          </p:cNvSpPr>
          <p:nvPr/>
        </p:nvSpPr>
        <p:spPr bwMode="auto">
          <a:xfrm>
            <a:off x="20638" y="1773238"/>
            <a:ext cx="374332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Retrospective analysis of data</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of 2042 HCC patients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recruited consecutively and prospectively from January 1987 to December 2006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at 10 clinical institutions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forming the ITA.LI.CA group</a:t>
            </a:r>
          </a:p>
        </p:txBody>
      </p:sp>
      <p:sp>
        <p:nvSpPr>
          <p:cNvPr id="110597" name="Rectangle 5"/>
          <p:cNvSpPr>
            <a:spLocks noChangeArrowheads="1"/>
          </p:cNvSpPr>
          <p:nvPr/>
        </p:nvSpPr>
        <p:spPr bwMode="auto">
          <a:xfrm>
            <a:off x="971550" y="1268413"/>
            <a:ext cx="7704138" cy="2436812"/>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Overall, LT impact on HCC patients’ treatment is very limited</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IS LIVER TRANSPLANTATION A VIRTUAL THERAPY?</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b="1">
                <a:solidFill>
                  <a:srgbClr val="000000"/>
                </a:solidFill>
              </a:rPr>
              <a:t>30% TACE first line: REFERRAL!!</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p:txBody>
      </p:sp>
      <p:sp>
        <p:nvSpPr>
          <p:cNvPr id="110598" name="AutoShape 6"/>
          <p:cNvSpPr>
            <a:spLocks noChangeArrowheads="1"/>
          </p:cNvSpPr>
          <p:nvPr/>
        </p:nvSpPr>
        <p:spPr bwMode="auto">
          <a:xfrm rot="21540000">
            <a:off x="4105275" y="5329238"/>
            <a:ext cx="1147763" cy="204787"/>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110599" name="Text Box 7"/>
          <p:cNvSpPr txBox="1">
            <a:spLocks noChangeArrowheads="1"/>
          </p:cNvSpPr>
          <p:nvPr/>
        </p:nvSpPr>
        <p:spPr bwMode="auto">
          <a:xfrm>
            <a:off x="755650" y="3860800"/>
            <a:ext cx="21336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a:t>- Dati  1987-2006</a:t>
            </a:r>
          </a:p>
          <a:p>
            <a:pPr>
              <a:buClrTx/>
              <a:buFontTx/>
              <a:buNone/>
            </a:pPr>
            <a:r>
              <a:rPr lang="it-IT"/>
              <a:t>- Centri TX: 5/9</a:t>
            </a:r>
          </a:p>
          <a:p>
            <a:pPr>
              <a:buClrTx/>
              <a:buFontTx/>
              <a:buNone/>
            </a:pPr>
            <a:r>
              <a:rPr lang="it-IT"/>
              <a:t>- Tot tx: 50</a:t>
            </a:r>
          </a:p>
          <a:p>
            <a:pPr>
              <a:buClrTx/>
              <a:buFontTx/>
              <a:buNone/>
            </a:pPr>
            <a:r>
              <a:rPr lang="it-IT"/>
              <a:t>- 11% degli elegibili</a:t>
            </a:r>
          </a:p>
          <a:p>
            <a:pPr>
              <a:buClrTx/>
              <a:buFontTx/>
              <a:buNone/>
            </a:pPr>
            <a:r>
              <a:rPr lang="it-IT"/>
              <a:t>- Only&lt;65 yrs</a:t>
            </a:r>
          </a:p>
          <a:p>
            <a:pPr>
              <a:buClrTx/>
              <a:buFontTx/>
              <a:buNone/>
            </a:pPr>
            <a:endParaRPr lang="it-IT"/>
          </a:p>
        </p:txBody>
      </p:sp>
    </p:spTree>
    <p:extLst>
      <p:ext uri="{BB962C8B-B14F-4D97-AF65-F5344CB8AC3E}">
        <p14:creationId xmlns:p14="http://schemas.microsoft.com/office/powerpoint/2010/main" val="18758100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indefinite" fill="hold">
                                          <p:stCondLst>
                                            <p:cond delay="0"/>
                                          </p:stCondLst>
                                        </p:cTn>
                                        <p:tgtEl>
                                          <p:spTgt spid="110597"/>
                                        </p:tgtEl>
                                        <p:attrNameLst>
                                          <p:attrName>style.visibility</p:attrName>
                                        </p:attrNameLst>
                                      </p:cBhvr>
                                      <p:to>
                                        <p:strVal val="visible"/>
                                      </p:to>
                                    </p:set>
                                    <p:animEffect transition="in" filter="fade">
                                      <p:cBhvr additive="repl">
                                        <p:cTn id="7" dur="500"/>
                                        <p:tgtEl>
                                          <p:spTgt spid="110597"/>
                                        </p:tgtEl>
                                      </p:cBhvr>
                                    </p:animEffect>
                                  </p:childTnLst>
                                </p:cTn>
                              </p:par>
                              <p:par>
                                <p:cTn id="8" presetID="10" presetClass="entr" fill="hold" grpId="0" nodeType="withEffect">
                                  <p:stCondLst>
                                    <p:cond delay="0"/>
                                  </p:stCondLst>
                                  <p:childTnLst>
                                    <p:set>
                                      <p:cBhvr additive="repl">
                                        <p:cTn id="9" dur="indefinite" fill="hold">
                                          <p:stCondLst>
                                            <p:cond delay="0"/>
                                          </p:stCondLst>
                                        </p:cTn>
                                        <p:tgtEl>
                                          <p:spTgt spid="110598"/>
                                        </p:tgtEl>
                                        <p:attrNameLst>
                                          <p:attrName>style.visibility</p:attrName>
                                        </p:attrNameLst>
                                      </p:cBhvr>
                                      <p:to>
                                        <p:strVal val="visible"/>
                                      </p:to>
                                    </p:set>
                                    <p:animEffect transition="in" filter="fade">
                                      <p:cBhvr additive="repl">
                                        <p:cTn id="10"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292225"/>
            <a:ext cx="6178550" cy="623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989138"/>
            <a:ext cx="3371850" cy="2419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379913"/>
            <a:ext cx="3200400" cy="2476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4" name="Text Box 4"/>
          <p:cNvSpPr txBox="1">
            <a:spLocks noChangeArrowheads="1"/>
          </p:cNvSpPr>
          <p:nvPr/>
        </p:nvSpPr>
        <p:spPr bwMode="auto">
          <a:xfrm>
            <a:off x="4603750" y="2133600"/>
            <a:ext cx="428942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a:t>126 Multiple HCC vs</a:t>
            </a:r>
          </a:p>
          <a:p>
            <a:pPr>
              <a:buClrTx/>
              <a:buFontTx/>
              <a:buNone/>
            </a:pPr>
            <a:r>
              <a:rPr lang="it-IT" sz="1600"/>
              <a:t>308 single HCC undergoing to resection</a:t>
            </a:r>
          </a:p>
          <a:p>
            <a:pPr>
              <a:buClrTx/>
              <a:buFontTx/>
              <a:buNone/>
            </a:pPr>
            <a:endParaRPr lang="it-IT" sz="1600"/>
          </a:p>
          <a:p>
            <a:pPr>
              <a:buClrTx/>
              <a:buFontTx/>
              <a:buNone/>
            </a:pPr>
            <a:endParaRPr lang="it-IT" sz="1600"/>
          </a:p>
        </p:txBody>
      </p:sp>
      <p:sp>
        <p:nvSpPr>
          <p:cNvPr id="61445" name="Text Box 5"/>
          <p:cNvSpPr txBox="1">
            <a:spLocks noChangeArrowheads="1"/>
          </p:cNvSpPr>
          <p:nvPr/>
        </p:nvSpPr>
        <p:spPr bwMode="auto">
          <a:xfrm>
            <a:off x="4716463" y="3429000"/>
            <a:ext cx="3708400" cy="1066800"/>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6688" algn="l"/>
                <a:tab pos="10779125" algn="l"/>
                <a:tab pos="10779125" algn="l"/>
                <a:tab pos="10780713" algn="l"/>
              </a:tabLst>
              <a:defRPr>
                <a:solidFill>
                  <a:srgbClr val="000000"/>
                </a:solidFill>
                <a:latin typeface="Arial" charset="0"/>
                <a:ea typeface="ＭＳ Ｐゴシック" charset="0"/>
                <a:cs typeface="Arial" charset="0"/>
              </a:defRPr>
            </a:lvl9pPr>
          </a:lstStyle>
          <a:p>
            <a:pPr>
              <a:buClrTx/>
              <a:buFontTx/>
              <a:buNone/>
            </a:pPr>
            <a:r>
              <a:rPr lang="it-IT" sz="1600" b="1"/>
              <a:t>Child A patients	    5-yr survival</a:t>
            </a:r>
          </a:p>
          <a:p>
            <a:pPr>
              <a:buClrTx/>
              <a:buFontTx/>
              <a:buNone/>
            </a:pPr>
            <a:endParaRPr lang="it-IT" sz="1600" b="1"/>
          </a:p>
          <a:p>
            <a:pPr>
              <a:buFont typeface="Arial" charset="0"/>
              <a:buChar char="•"/>
            </a:pPr>
            <a:r>
              <a:rPr lang="it-IT" sz="1600"/>
              <a:t>Multiple			58%</a:t>
            </a:r>
          </a:p>
          <a:p>
            <a:pPr>
              <a:buFont typeface="Arial" charset="0"/>
              <a:buChar char="•"/>
            </a:pPr>
            <a:r>
              <a:rPr lang="it-IT" sz="1600"/>
              <a:t>Single	 		68% </a:t>
            </a:r>
          </a:p>
        </p:txBody>
      </p:sp>
      <p:sp>
        <p:nvSpPr>
          <p:cNvPr id="61446" name="AutoShape 6"/>
          <p:cNvSpPr>
            <a:spLocks noChangeArrowheads="1"/>
          </p:cNvSpPr>
          <p:nvPr/>
        </p:nvSpPr>
        <p:spPr bwMode="auto">
          <a:xfrm>
            <a:off x="5795963" y="4724400"/>
            <a:ext cx="1512887" cy="288925"/>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61447" name="Rectangle 7"/>
          <p:cNvSpPr>
            <a:spLocks noChangeArrowheads="1"/>
          </p:cNvSpPr>
          <p:nvPr/>
        </p:nvSpPr>
        <p:spPr bwMode="auto">
          <a:xfrm>
            <a:off x="6051550" y="6610350"/>
            <a:ext cx="308292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Ishizawa T, et al. Gastroenterology 2008; 134: 1908</a:t>
            </a:r>
          </a:p>
        </p:txBody>
      </p:sp>
      <p:sp>
        <p:nvSpPr>
          <p:cNvPr id="61448" name="Text Box 8"/>
          <p:cNvSpPr txBox="1">
            <a:spLocks noChangeArrowheads="1"/>
          </p:cNvSpPr>
          <p:nvPr/>
        </p:nvSpPr>
        <p:spPr bwMode="auto">
          <a:xfrm>
            <a:off x="4356100" y="5229225"/>
            <a:ext cx="453707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b="1"/>
              <a:t>Multiple tumors </a:t>
            </a:r>
          </a:p>
          <a:p>
            <a:pPr algn="ctr">
              <a:buClrTx/>
              <a:buFontTx/>
              <a:buNone/>
            </a:pPr>
            <a:r>
              <a:rPr lang="it-IT" sz="1600" b="1"/>
              <a:t>are not a contraindication </a:t>
            </a:r>
          </a:p>
          <a:p>
            <a:pPr algn="ctr">
              <a:buClrTx/>
              <a:buFontTx/>
              <a:buNone/>
            </a:pPr>
            <a:r>
              <a:rPr lang="it-IT" sz="1600" b="1"/>
              <a:t>to liver resection</a:t>
            </a:r>
          </a:p>
        </p:txBody>
      </p:sp>
      <p:sp>
        <p:nvSpPr>
          <p:cNvPr id="61449" name="Text Box 9"/>
          <p:cNvSpPr txBox="1">
            <a:spLocks noChangeArrowheads="1"/>
          </p:cNvSpPr>
          <p:nvPr/>
        </p:nvSpPr>
        <p:spPr bwMode="auto">
          <a:xfrm>
            <a:off x="663575"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Liver resection &amp; Multifocality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323850" y="1587500"/>
            <a:ext cx="8424863" cy="58102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1600"/>
              <a:t>The impact of multinodularity on HCC outcomes: patients with multiple neoplasms</a:t>
            </a:r>
          </a:p>
          <a:p>
            <a:pPr algn="ctr">
              <a:buClrTx/>
              <a:buFontTx/>
              <a:buNone/>
            </a:pPr>
            <a:r>
              <a:rPr lang="en-US" sz="1600"/>
              <a:t> at the time of surgery had a lesser overall survival rate and greater recurrence rate</a:t>
            </a:r>
          </a:p>
        </p:txBody>
      </p:sp>
      <p:sp>
        <p:nvSpPr>
          <p:cNvPr id="62466" name="Rectangle 2"/>
          <p:cNvSpPr>
            <a:spLocks noChangeArrowheads="1"/>
          </p:cNvSpPr>
          <p:nvPr/>
        </p:nvSpPr>
        <p:spPr bwMode="auto">
          <a:xfrm>
            <a:off x="6513513" y="6610350"/>
            <a:ext cx="2595562"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Chang WT, et al. Surgery 2012;152:809-20</a:t>
            </a: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88913"/>
            <a:ext cx="5329238" cy="1338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2565400"/>
            <a:ext cx="8245475" cy="403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9" name="Rectangle 5"/>
          <p:cNvSpPr>
            <a:spLocks noChangeArrowheads="1"/>
          </p:cNvSpPr>
          <p:nvPr/>
        </p:nvSpPr>
        <p:spPr bwMode="auto">
          <a:xfrm>
            <a:off x="539750" y="3284538"/>
            <a:ext cx="8135938" cy="2836862"/>
          </a:xfrm>
          <a:prstGeom prst="rect">
            <a:avLst/>
          </a:prstGeom>
          <a:solidFill>
            <a:srgbClr val="99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000000"/>
                </a:solidFill>
              </a:rPr>
              <a:t>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Hepatic resection can provide long-term survival benefit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 in selected BCLC stage B or C patients with compensated liver function</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especially in those presenting with a single neoplasm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without vascular invasion</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62469"/>
                                        </p:tgtEl>
                                        <p:attrNameLst>
                                          <p:attrName>style.visibility</p:attrName>
                                        </p:attrNameLst>
                                      </p:cBhvr>
                                      <p:to>
                                        <p:strVal val="visible"/>
                                      </p:to>
                                    </p:set>
                                    <p:animEffect transition="in" filter="fade">
                                      <p:cBhvr additive="repl">
                                        <p:cTn id="7"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76250"/>
            <a:ext cx="6265863" cy="595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490" name="Rectangle 2"/>
          <p:cNvSpPr>
            <a:spLocks noChangeArrowheads="1"/>
          </p:cNvSpPr>
          <p:nvPr/>
        </p:nvSpPr>
        <p:spPr bwMode="auto">
          <a:xfrm>
            <a:off x="4572000" y="6611938"/>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Wang et al, Digestive and Liver Disease 45 (2013) 510– 515</a:t>
            </a:r>
          </a:p>
        </p:txBody>
      </p:sp>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100263"/>
            <a:ext cx="3651250" cy="2408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4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200" y="1484313"/>
            <a:ext cx="4951413" cy="345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493" name="Rectangle 5"/>
          <p:cNvSpPr>
            <a:spLocks noChangeArrowheads="1"/>
          </p:cNvSpPr>
          <p:nvPr/>
        </p:nvSpPr>
        <p:spPr bwMode="auto">
          <a:xfrm>
            <a:off x="179388" y="5157788"/>
            <a:ext cx="8893175" cy="131127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SR- Median survival:</a:t>
            </a:r>
            <a:r>
              <a:rPr lang="en-US" sz="1600">
                <a:solidFill>
                  <a:srgbClr val="000000"/>
                </a:solidFill>
              </a:rPr>
              <a:t> 11 months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a:solidFill>
                  <a:srgbClr val="000000"/>
                </a:solidFill>
              </a:rPr>
              <a:t>Supportive-care- Median survival : 3.9 months (HR, 0.45; 95% CI, p &lt; 0.001)</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a:solidFill>
                  <a:srgbClr val="000000"/>
                </a:solidFill>
              </a:rPr>
              <a:t>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a:solidFill>
                  <a:srgbClr val="000000"/>
                </a:solidFill>
              </a:rPr>
              <a:t>Patients who underwent surgical resection had the longest survival</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a:solidFill>
                  <a:srgbClr val="000000"/>
                </a:solidFill>
              </a:rPr>
              <a:t>compared to patients undergoing other treatments (33.4 months versus 8.1 months, p &lt; 0.001).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323850" y="1914525"/>
            <a:ext cx="4319588"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2046 consecutive patients resected for HCC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(10 centers)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marL="457200" lvl="1" indent="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cs typeface="ＭＳ Ｐゴシック" charset="0"/>
              </a:rPr>
              <a:t> BCLC-0/A: 1012 patients (50%)</a:t>
            </a:r>
          </a:p>
          <a:p>
            <a:pPr marL="457200" lvl="1" indent="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cs typeface="ＭＳ Ｐゴシック" charset="0"/>
              </a:rPr>
              <a:t> BCLC-B: 737 patients (36%)</a:t>
            </a:r>
          </a:p>
          <a:p>
            <a:pPr marL="457200" lvl="1" indent="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cs typeface="ＭＳ Ｐゴシック" charset="0"/>
              </a:rPr>
              <a:t> BCLC-C: 297 patients (14%)</a:t>
            </a: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33375"/>
            <a:ext cx="5907087" cy="969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508500"/>
            <a:ext cx="3600450" cy="165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64516" name="Group 4"/>
          <p:cNvGraphicFramePr>
            <a:graphicFrameLocks noGrp="1"/>
          </p:cNvGraphicFramePr>
          <p:nvPr/>
        </p:nvGraphicFramePr>
        <p:xfrm>
          <a:off x="5003800" y="4918075"/>
          <a:ext cx="3892550" cy="1898652"/>
        </p:xfrm>
        <a:graphic>
          <a:graphicData uri="http://schemas.openxmlformats.org/drawingml/2006/table">
            <a:tbl>
              <a:tblPr/>
              <a:tblGrid>
                <a:gridCol w="971550"/>
                <a:gridCol w="977900"/>
                <a:gridCol w="971550"/>
                <a:gridCol w="971550"/>
              </a:tblGrid>
              <a:tr h="341313">
                <a:tc gridSpan="4">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FFFFFF"/>
                          </a:solidFill>
                          <a:effectLst/>
                          <a:latin typeface="Calibri" charset="0"/>
                          <a:ea typeface="ＭＳ Ｐゴシック" charset="0"/>
                          <a:cs typeface="Arial" charset="0"/>
                        </a:rPr>
                        <a:t>Overall Survival      (</a:t>
                      </a:r>
                      <a:r>
                        <a:rPr kumimoji="0" lang="en-US" sz="1400" b="1" i="1" u="none" strike="noStrike" cap="none" normalizeH="0" baseline="0">
                          <a:ln>
                            <a:noFill/>
                          </a:ln>
                          <a:solidFill>
                            <a:srgbClr val="FFFFFF"/>
                          </a:solidFill>
                          <a:effectLst/>
                          <a:latin typeface="Calibri" charset="0"/>
                          <a:ea typeface="ＭＳ Ｐゴシック" charset="0"/>
                          <a:cs typeface="Arial" charset="0"/>
                        </a:rPr>
                        <a:t>P = 0.000)</a:t>
                      </a:r>
                    </a:p>
                  </a:txBody>
                  <a:tcPr marL="90000" marR="90000" marT="75240" marB="46800" horzOverflow="overflow">
                    <a:lnL w="1440" cap="flat" cmpd="sng" algn="ctr">
                      <a:solidFill>
                        <a:srgbClr val="FFFFFF"/>
                      </a:solidFill>
                      <a:prstDash val="solid"/>
                      <a:round/>
                      <a:headEnd type="none" w="med" len="med"/>
                      <a:tailEnd type="none" w="med" len="med"/>
                    </a:lnL>
                    <a:lnR>
                      <a:noFill/>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it-IT"/>
                    </a:p>
                  </a:txBody>
                  <a:tcPr/>
                </a:tc>
                <a:tc hMerge="1">
                  <a:txBody>
                    <a:bodyPr/>
                    <a:lstStyle/>
                    <a:p>
                      <a:endParaRPr lang="it-IT"/>
                    </a:p>
                  </a:txBody>
                  <a:tcPr/>
                </a:tc>
                <a:tc hMerge="1">
                  <a:txBody>
                    <a:bodyPr/>
                    <a:lstStyle/>
                    <a:p>
                      <a:endParaRPr lang="it-IT"/>
                    </a:p>
                  </a:txBody>
                  <a:tcPr/>
                </a:tc>
              </a:tr>
              <a:tr h="638175">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1100" b="0" i="0" u="none" strike="noStrike" cap="none" normalizeH="0" baseline="0">
                        <a:ln>
                          <a:noFill/>
                        </a:ln>
                        <a:solidFill>
                          <a:srgbClr val="000000"/>
                        </a:solidFill>
                        <a:effectLst/>
                        <a:latin typeface="Calibri" charset="0"/>
                        <a:ea typeface="ＭＳ Ｐゴシック" charset="0"/>
                        <a:cs typeface="Arial" charset="0"/>
                      </a:endParaRPr>
                    </a:p>
                  </a:txBody>
                  <a:tcPr marL="90000" marR="90000" marT="691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BCLC 0/A </a:t>
                      </a:r>
                    </a:p>
                    <a:p>
                      <a:pPr marL="0" marR="0" lvl="0" indent="0" algn="ctr" defTabSz="449263" rtl="0" eaLnBrk="1" fontAlgn="base" latinLnBrk="0" hangingPunct="1">
                        <a:lnSpc>
                          <a:spcPct val="10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100" b="0" i="0" u="none" strike="noStrike" cap="none" normalizeH="0" baseline="0">
                          <a:ln>
                            <a:noFill/>
                          </a:ln>
                          <a:solidFill>
                            <a:srgbClr val="000000"/>
                          </a:solidFill>
                          <a:effectLst/>
                          <a:latin typeface="Calibri" charset="0"/>
                          <a:ea typeface="ＭＳ Ｐゴシック" charset="0"/>
                          <a:cs typeface="Arial" charset="0"/>
                        </a:rPr>
                        <a:t>(50%; 1012)</a:t>
                      </a:r>
                    </a:p>
                  </a:txBody>
                  <a:tcPr marL="90000" marR="90000" marT="7524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a:noFill/>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BCLC B </a:t>
                      </a:r>
                    </a:p>
                    <a:p>
                      <a:pPr marL="0" marR="0" lvl="0" indent="0" algn="ctr" defTabSz="449263" rtl="0" eaLnBrk="1" fontAlgn="base" latinLnBrk="0" hangingPunct="1">
                        <a:lnSpc>
                          <a:spcPct val="10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100" b="0" i="0" u="none" strike="noStrike" cap="none" normalizeH="0" baseline="0">
                          <a:ln>
                            <a:noFill/>
                          </a:ln>
                          <a:solidFill>
                            <a:srgbClr val="000000"/>
                          </a:solidFill>
                          <a:effectLst/>
                          <a:latin typeface="Calibri" charset="0"/>
                          <a:ea typeface="ＭＳ Ｐゴシック" charset="0"/>
                          <a:cs typeface="Arial" charset="0"/>
                        </a:rPr>
                        <a:t>(36%; 737)</a:t>
                      </a:r>
                    </a:p>
                  </a:txBody>
                  <a:tcPr marL="90000" marR="90000" marT="7524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a:noFill/>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BCLC C </a:t>
                      </a:r>
                    </a:p>
                    <a:p>
                      <a:pPr marL="0" marR="0" lvl="0" indent="0" algn="ctr" defTabSz="449263" rtl="0" eaLnBrk="1" fontAlgn="base" latinLnBrk="0" hangingPunct="1">
                        <a:lnSpc>
                          <a:spcPct val="10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100" b="0" i="0" u="none" strike="noStrike" cap="none" normalizeH="0" baseline="0">
                          <a:ln>
                            <a:noFill/>
                          </a:ln>
                          <a:solidFill>
                            <a:srgbClr val="000000"/>
                          </a:solidFill>
                          <a:effectLst/>
                          <a:latin typeface="Calibri" charset="0"/>
                          <a:ea typeface="ＭＳ Ｐゴシック" charset="0"/>
                          <a:cs typeface="Arial" charset="0"/>
                        </a:rPr>
                        <a:t>(14%; 297)</a:t>
                      </a:r>
                    </a:p>
                  </a:txBody>
                  <a:tcPr marL="90000" marR="90000" marT="7524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a:noFill/>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r>
              <a:tr h="306388">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1 year</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95%</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88%</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76%</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r>
              <a:tr h="306388">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3 years</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80%</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71%</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49%</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r>
              <a:tr h="306388">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5 years</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61%</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57%</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38%</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pic>
        <p:nvPicPr>
          <p:cNvPr id="64573" name="Picture 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771650"/>
            <a:ext cx="4224338" cy="3024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4574" name="Text Box 62"/>
          <p:cNvSpPr txBox="1">
            <a:spLocks noChangeArrowheads="1"/>
          </p:cNvSpPr>
          <p:nvPr/>
        </p:nvSpPr>
        <p:spPr bwMode="auto">
          <a:xfrm>
            <a:off x="8113713" y="2390775"/>
            <a:ext cx="773112"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000" b="1"/>
              <a:t>BCLC 0-A</a:t>
            </a:r>
          </a:p>
        </p:txBody>
      </p:sp>
      <p:sp>
        <p:nvSpPr>
          <p:cNvPr id="64575" name="Text Box 63"/>
          <p:cNvSpPr txBox="1">
            <a:spLocks noChangeArrowheads="1"/>
          </p:cNvSpPr>
          <p:nvPr/>
        </p:nvSpPr>
        <p:spPr bwMode="auto">
          <a:xfrm>
            <a:off x="8105775" y="2708275"/>
            <a:ext cx="6604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000" b="1"/>
              <a:t>BCLC B</a:t>
            </a:r>
          </a:p>
        </p:txBody>
      </p:sp>
      <p:sp>
        <p:nvSpPr>
          <p:cNvPr id="64576" name="Text Box 64"/>
          <p:cNvSpPr txBox="1">
            <a:spLocks noChangeArrowheads="1"/>
          </p:cNvSpPr>
          <p:nvPr/>
        </p:nvSpPr>
        <p:spPr bwMode="auto">
          <a:xfrm>
            <a:off x="8105775" y="3141663"/>
            <a:ext cx="6604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000" b="1"/>
              <a:t>BCLC C</a:t>
            </a:r>
          </a:p>
        </p:txBody>
      </p:sp>
      <p:sp>
        <p:nvSpPr>
          <p:cNvPr id="64577" name="AutoShape 65"/>
          <p:cNvSpPr>
            <a:spLocks noChangeArrowheads="1"/>
          </p:cNvSpPr>
          <p:nvPr/>
        </p:nvSpPr>
        <p:spPr bwMode="auto">
          <a:xfrm>
            <a:off x="1547813" y="3933825"/>
            <a:ext cx="1944687" cy="287338"/>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64578" name="Rectangle 66"/>
          <p:cNvSpPr>
            <a:spLocks noChangeArrowheads="1"/>
          </p:cNvSpPr>
          <p:nvPr/>
        </p:nvSpPr>
        <p:spPr bwMode="auto">
          <a:xfrm>
            <a:off x="1273175" y="6494463"/>
            <a:ext cx="25336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Torzilli et al, Ann Surg 2013;257: 929–937</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323850" y="1914525"/>
            <a:ext cx="4319588"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2046 consecutive patients resected for HCC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(10 centers)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marL="457200" lvl="1" indent="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cs typeface="ＭＳ Ｐゴシック" charset="0"/>
              </a:rPr>
              <a:t> BCLC-0/A: 1012 patients (50%)</a:t>
            </a:r>
          </a:p>
          <a:p>
            <a:pPr marL="457200" lvl="1" indent="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cs typeface="ＭＳ Ｐゴシック" charset="0"/>
              </a:rPr>
              <a:t> BCLC-B: 737 patients (36%)</a:t>
            </a:r>
          </a:p>
          <a:p>
            <a:pPr marL="457200" lvl="1" indent="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cs typeface="ＭＳ Ｐゴシック" charset="0"/>
              </a:rPr>
              <a:t> BCLC-C: 297 patients (14%)</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33375"/>
            <a:ext cx="5907087" cy="969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508500"/>
            <a:ext cx="3600450" cy="165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40" name="AutoShape 4"/>
          <p:cNvSpPr>
            <a:spLocks noChangeArrowheads="1"/>
          </p:cNvSpPr>
          <p:nvPr/>
        </p:nvSpPr>
        <p:spPr bwMode="auto">
          <a:xfrm>
            <a:off x="1547813" y="3933825"/>
            <a:ext cx="1944687" cy="287338"/>
          </a:xfrm>
          <a:prstGeom prst="downArrow">
            <a:avLst>
              <a:gd name="adj1" fmla="val 50000"/>
              <a:gd name="adj2" fmla="val 50000"/>
            </a:avLst>
          </a:prstGeom>
          <a:solidFill>
            <a:srgbClr val="4F81BD"/>
          </a:solidFill>
          <a:ln w="25560" cap="sq">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655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1773238"/>
            <a:ext cx="4176712" cy="2951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42" name="Text Box 6"/>
          <p:cNvSpPr txBox="1">
            <a:spLocks noChangeArrowheads="1"/>
          </p:cNvSpPr>
          <p:nvPr/>
        </p:nvSpPr>
        <p:spPr bwMode="auto">
          <a:xfrm>
            <a:off x="7824788" y="2720975"/>
            <a:ext cx="773112"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000" b="1"/>
              <a:t>BCLC 0-A</a:t>
            </a:r>
          </a:p>
        </p:txBody>
      </p:sp>
      <p:sp>
        <p:nvSpPr>
          <p:cNvPr id="65543" name="Text Box 7"/>
          <p:cNvSpPr txBox="1">
            <a:spLocks noChangeArrowheads="1"/>
          </p:cNvSpPr>
          <p:nvPr/>
        </p:nvSpPr>
        <p:spPr bwMode="auto">
          <a:xfrm>
            <a:off x="8299450" y="2924175"/>
            <a:ext cx="6604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000" b="1"/>
              <a:t>BCLC B</a:t>
            </a:r>
          </a:p>
        </p:txBody>
      </p:sp>
      <p:sp>
        <p:nvSpPr>
          <p:cNvPr id="65544" name="Text Box 8"/>
          <p:cNvSpPr txBox="1">
            <a:spLocks noChangeArrowheads="1"/>
          </p:cNvSpPr>
          <p:nvPr/>
        </p:nvSpPr>
        <p:spPr bwMode="auto">
          <a:xfrm>
            <a:off x="8105775" y="3357563"/>
            <a:ext cx="6604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000" b="1"/>
              <a:t>BCLC C</a:t>
            </a:r>
          </a:p>
        </p:txBody>
      </p:sp>
      <p:graphicFrame>
        <p:nvGraphicFramePr>
          <p:cNvPr id="65545" name="Group 9"/>
          <p:cNvGraphicFramePr>
            <a:graphicFrameLocks noGrp="1"/>
          </p:cNvGraphicFramePr>
          <p:nvPr/>
        </p:nvGraphicFramePr>
        <p:xfrm>
          <a:off x="5003800" y="4941888"/>
          <a:ext cx="3892550" cy="1866902"/>
        </p:xfrm>
        <a:graphic>
          <a:graphicData uri="http://schemas.openxmlformats.org/drawingml/2006/table">
            <a:tbl>
              <a:tblPr/>
              <a:tblGrid>
                <a:gridCol w="971550"/>
                <a:gridCol w="977900"/>
                <a:gridCol w="971550"/>
                <a:gridCol w="971550"/>
              </a:tblGrid>
              <a:tr h="341313">
                <a:tc gridSpan="4">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FFFFFF"/>
                          </a:solidFill>
                          <a:effectLst/>
                          <a:latin typeface="Calibri" charset="0"/>
                          <a:ea typeface="ＭＳ Ｐゴシック" charset="0"/>
                          <a:cs typeface="Arial" charset="0"/>
                        </a:rPr>
                        <a:t>Disease Free Survival      (</a:t>
                      </a:r>
                      <a:r>
                        <a:rPr kumimoji="0" lang="en-US" sz="1400" b="1" i="1" u="none" strike="noStrike" cap="none" normalizeH="0" baseline="0">
                          <a:ln>
                            <a:noFill/>
                          </a:ln>
                          <a:solidFill>
                            <a:srgbClr val="FFFFFF"/>
                          </a:solidFill>
                          <a:effectLst/>
                          <a:latin typeface="Calibri" charset="0"/>
                          <a:ea typeface="ＭＳ Ｐゴシック" charset="0"/>
                          <a:cs typeface="Arial" charset="0"/>
                        </a:rPr>
                        <a:t>P = 0.000)</a:t>
                      </a:r>
                    </a:p>
                  </a:txBody>
                  <a:tcPr marL="90000" marR="90000" marT="74880" marB="46800" horzOverflow="overflow">
                    <a:lnL w="1440" cap="flat" cmpd="sng" algn="ctr">
                      <a:solidFill>
                        <a:srgbClr val="FFFFFF"/>
                      </a:solidFill>
                      <a:prstDash val="solid"/>
                      <a:round/>
                      <a:headEnd type="none" w="med" len="med"/>
                      <a:tailEnd type="none" w="med" len="med"/>
                    </a:lnL>
                    <a:lnR>
                      <a:noFill/>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it-IT"/>
                    </a:p>
                  </a:txBody>
                  <a:tcPr/>
                </a:tc>
                <a:tc hMerge="1">
                  <a:txBody>
                    <a:bodyPr/>
                    <a:lstStyle/>
                    <a:p>
                      <a:endParaRPr lang="it-IT"/>
                    </a:p>
                  </a:txBody>
                  <a:tcPr/>
                </a:tc>
                <a:tc hMerge="1">
                  <a:txBody>
                    <a:bodyPr/>
                    <a:lstStyle/>
                    <a:p>
                      <a:endParaRPr lang="it-IT"/>
                    </a:p>
                  </a:txBody>
                  <a:tcPr/>
                </a:tc>
              </a:tr>
              <a:tr h="606425">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1100" b="0" i="0" u="none" strike="noStrike" cap="none" normalizeH="0" baseline="0">
                        <a:ln>
                          <a:noFill/>
                        </a:ln>
                        <a:solidFill>
                          <a:srgbClr val="000000"/>
                        </a:solidFill>
                        <a:effectLst/>
                        <a:latin typeface="Calibri" charset="0"/>
                        <a:ea typeface="ＭＳ Ｐゴシック" charset="0"/>
                        <a:cs typeface="Arial" charset="0"/>
                      </a:endParaRPr>
                    </a:p>
                  </a:txBody>
                  <a:tcPr marL="90000" marR="90000" marT="691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BCLC 0/A </a:t>
                      </a:r>
                    </a:p>
                    <a:p>
                      <a:pPr marL="0" marR="0" lvl="0" indent="0" algn="ctr" defTabSz="449263" rtl="0" eaLnBrk="1" fontAlgn="base" latinLnBrk="0" hangingPunct="1">
                        <a:lnSpc>
                          <a:spcPct val="10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100" b="0" i="0" u="none" strike="noStrike" cap="none" normalizeH="0" baseline="0">
                          <a:ln>
                            <a:noFill/>
                          </a:ln>
                          <a:solidFill>
                            <a:srgbClr val="000000"/>
                          </a:solidFill>
                          <a:effectLst/>
                          <a:latin typeface="Calibri" charset="0"/>
                          <a:ea typeface="ＭＳ Ｐゴシック" charset="0"/>
                          <a:cs typeface="Arial" charset="0"/>
                        </a:rPr>
                        <a:t>(50%; 1012)</a:t>
                      </a:r>
                    </a:p>
                  </a:txBody>
                  <a:tcPr marL="90000" marR="90000" marT="7488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a:noFill/>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BCLC B </a:t>
                      </a:r>
                    </a:p>
                    <a:p>
                      <a:pPr marL="0" marR="0" lvl="0" indent="0" algn="ctr" defTabSz="449263" rtl="0" eaLnBrk="1" fontAlgn="base" latinLnBrk="0" hangingPunct="1">
                        <a:lnSpc>
                          <a:spcPct val="10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100" b="0" i="0" u="none" strike="noStrike" cap="none" normalizeH="0" baseline="0">
                          <a:ln>
                            <a:noFill/>
                          </a:ln>
                          <a:solidFill>
                            <a:srgbClr val="000000"/>
                          </a:solidFill>
                          <a:effectLst/>
                          <a:latin typeface="Calibri" charset="0"/>
                          <a:ea typeface="ＭＳ Ｐゴシック" charset="0"/>
                          <a:cs typeface="Arial" charset="0"/>
                        </a:rPr>
                        <a:t>(36%; 737)</a:t>
                      </a:r>
                    </a:p>
                  </a:txBody>
                  <a:tcPr marL="90000" marR="90000" marT="7488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a:noFill/>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BCLC C </a:t>
                      </a:r>
                    </a:p>
                    <a:p>
                      <a:pPr marL="0" marR="0" lvl="0" indent="0" algn="ctr" defTabSz="449263" rtl="0" eaLnBrk="1" fontAlgn="base" latinLnBrk="0" hangingPunct="1">
                        <a:lnSpc>
                          <a:spcPct val="10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100" b="0" i="0" u="none" strike="noStrike" cap="none" normalizeH="0" baseline="0">
                          <a:ln>
                            <a:noFill/>
                          </a:ln>
                          <a:solidFill>
                            <a:srgbClr val="000000"/>
                          </a:solidFill>
                          <a:effectLst/>
                          <a:latin typeface="Calibri" charset="0"/>
                          <a:ea typeface="ＭＳ Ｐゴシック" charset="0"/>
                          <a:cs typeface="Arial" charset="0"/>
                        </a:rPr>
                        <a:t>(14%; 297)</a:t>
                      </a:r>
                    </a:p>
                  </a:txBody>
                  <a:tcPr marL="90000" marR="90000" marT="7488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a:noFill/>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r>
              <a:tr h="306388">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1 year</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77%</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63%</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46%</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r>
              <a:tr h="306388">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3 years</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41%</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38%</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28%</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D0D8E8"/>
                    </a:solidFill>
                  </a:tcPr>
                </a:tc>
              </a:tr>
              <a:tr h="306388">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5 years</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21%</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27%</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200" b="0" i="0" u="none" strike="noStrike" cap="none" normalizeH="0" baseline="0">
                          <a:ln>
                            <a:noFill/>
                          </a:ln>
                          <a:solidFill>
                            <a:srgbClr val="000000"/>
                          </a:solidFill>
                          <a:effectLst/>
                          <a:latin typeface="Calibri" charset="0"/>
                          <a:ea typeface="ＭＳ Ｐゴシック" charset="0"/>
                          <a:cs typeface="Arial" charset="0"/>
                        </a:rPr>
                        <a:t>18%</a:t>
                      </a:r>
                    </a:p>
                  </a:txBody>
                  <a:tcPr marL="90000" marR="90000" marT="7092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sp>
        <p:nvSpPr>
          <p:cNvPr id="65602" name="Rectangle 66"/>
          <p:cNvSpPr>
            <a:spLocks noChangeArrowheads="1"/>
          </p:cNvSpPr>
          <p:nvPr/>
        </p:nvSpPr>
        <p:spPr bwMode="auto">
          <a:xfrm>
            <a:off x="179388" y="2333625"/>
            <a:ext cx="8785225" cy="256222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rPr>
              <a:t>Resection is in current </a:t>
            </a:r>
            <a:r>
              <a:rPr lang="en-US" b="1">
                <a:solidFill>
                  <a:srgbClr val="000000"/>
                </a:solidFill>
              </a:rPr>
              <a:t>practice widely applied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among patients with multinodular, large, and macrovascular invasive HCC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with acceptable short- and long-term results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and justifying an update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of the EASL/AASLD therapeutic guidelines in </a:t>
            </a:r>
            <a:r>
              <a:rPr lang="it-IT" b="1">
                <a:solidFill>
                  <a:srgbClr val="000000"/>
                </a:solidFill>
              </a:rPr>
              <a:t>this sense</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p:txBody>
      </p:sp>
      <p:sp>
        <p:nvSpPr>
          <p:cNvPr id="65603" name="Rectangle 67"/>
          <p:cNvSpPr>
            <a:spLocks noChangeArrowheads="1"/>
          </p:cNvSpPr>
          <p:nvPr/>
        </p:nvSpPr>
        <p:spPr bwMode="auto">
          <a:xfrm>
            <a:off x="1273175" y="6494463"/>
            <a:ext cx="25336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Torzilli et al, Ann Surg 2013;257: 929–937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65602"/>
                                        </p:tgtEl>
                                        <p:attrNameLst>
                                          <p:attrName>style.visibility</p:attrName>
                                        </p:attrNameLst>
                                      </p:cBhvr>
                                      <p:to>
                                        <p:strVal val="visible"/>
                                      </p:to>
                                    </p:set>
                                    <p:animEffect transition="in" filter="fade">
                                      <p:cBhvr additive="repl">
                                        <p:cTn id="7" dur="500"/>
                                        <p:tgtEl>
                                          <p:spTgt spid="6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349500"/>
            <a:ext cx="6515100" cy="129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44450"/>
            <a:ext cx="6132513" cy="174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p:cNvSpPr>
            <a:spLocks noChangeShapeType="1"/>
          </p:cNvSpPr>
          <p:nvPr/>
        </p:nvSpPr>
        <p:spPr bwMode="auto">
          <a:xfrm>
            <a:off x="4284663" y="2565400"/>
            <a:ext cx="2374900" cy="1588"/>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66564" name="Line 4"/>
          <p:cNvSpPr>
            <a:spLocks noChangeShapeType="1"/>
          </p:cNvSpPr>
          <p:nvPr/>
        </p:nvSpPr>
        <p:spPr bwMode="auto">
          <a:xfrm>
            <a:off x="611188" y="2852738"/>
            <a:ext cx="5976937"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66565" name="Line 5"/>
          <p:cNvSpPr>
            <a:spLocks noChangeShapeType="1"/>
          </p:cNvSpPr>
          <p:nvPr/>
        </p:nvSpPr>
        <p:spPr bwMode="auto">
          <a:xfrm>
            <a:off x="611188" y="3141663"/>
            <a:ext cx="56896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
        <p:nvSpPr>
          <p:cNvPr id="66566" name="Line 6"/>
          <p:cNvSpPr>
            <a:spLocks noChangeShapeType="1"/>
          </p:cNvSpPr>
          <p:nvPr/>
        </p:nvSpPr>
        <p:spPr bwMode="auto">
          <a:xfrm>
            <a:off x="611188" y="3357563"/>
            <a:ext cx="647700" cy="1587"/>
          </a:xfrm>
          <a:prstGeom prst="line">
            <a:avLst/>
          </a:prstGeom>
          <a:noFill/>
          <a:ln w="34920" cap="sq">
            <a:solidFill>
              <a:srgbClr val="FFC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additive="repl">
                                        <p:cTn id="6" dur="1" fill="hold">
                                          <p:stCondLst>
                                            <p:cond delay="0"/>
                                          </p:stCondLst>
                                        </p:cTn>
                                        <p:tgtEl>
                                          <p:spTgt spid="66563"/>
                                        </p:tgtEl>
                                        <p:attrNameLst>
                                          <p:attrName>style.visibility</p:attrName>
                                        </p:attrNameLst>
                                      </p:cBhvr>
                                      <p:to>
                                        <p:strVal val="visible"/>
                                      </p:to>
                                    </p:set>
                                    <p:anim calcmode="lin" valueType="num">
                                      <p:cBhvr additive="repl">
                                        <p:cTn id="7" dur="500" fill="hold"/>
                                        <p:tgtEl>
                                          <p:spTgt spid="66563"/>
                                        </p:tgtEl>
                                        <p:attrNameLst>
                                          <p:attrName>ppt_x</p:attrName>
                                        </p:attrNameLst>
                                      </p:cBhvr>
                                      <p:tavLst>
                                        <p:tav>
                                          <p:val>
                                            <p:strVal val="0-#ppt_w/2"/>
                                          </p:val>
                                        </p:tav>
                                        <p:tav>
                                          <p:val>
                                            <p:strVal val="#ppt_x"/>
                                          </p:val>
                                        </p:tav>
                                      </p:tavLst>
                                    </p:anim>
                                    <p:anim calcmode="lin" valueType="num">
                                      <p:cBhvr additive="repl">
                                        <p:cTn id="8" dur="500" fill="hold"/>
                                        <p:tgtEl>
                                          <p:spTgt spid="66563"/>
                                        </p:tgtEl>
                                        <p:attrNameLst>
                                          <p:attrName>ppt_y</p:attrName>
                                        </p:attrNameLst>
                                      </p:cBhvr>
                                      <p:tavLst>
                                        <p:tav>
                                          <p:val>
                                            <p:strVal val="#ppt_y"/>
                                          </p:val>
                                        </p:tav>
                                        <p:tav>
                                          <p:val>
                                            <p:strVal val="#ppt_y"/>
                                          </p:val>
                                        </p:tav>
                                      </p:tavLst>
                                    </p:anim>
                                  </p:childTnLst>
                                </p:cTn>
                              </p:par>
                              <p:par>
                                <p:cTn id="9" presetID="7" presetClass="entr" presetSubtype="8" fill="hold" grpId="0" nodeType="withEffect">
                                  <p:stCondLst>
                                    <p:cond delay="0"/>
                                  </p:stCondLst>
                                  <p:childTnLst>
                                    <p:set>
                                      <p:cBhvr additive="repl">
                                        <p:cTn id="10" dur="1" fill="hold">
                                          <p:stCondLst>
                                            <p:cond delay="0"/>
                                          </p:stCondLst>
                                        </p:cTn>
                                        <p:tgtEl>
                                          <p:spTgt spid="66564"/>
                                        </p:tgtEl>
                                        <p:attrNameLst>
                                          <p:attrName>style.visibility</p:attrName>
                                        </p:attrNameLst>
                                      </p:cBhvr>
                                      <p:to>
                                        <p:strVal val="visible"/>
                                      </p:to>
                                    </p:set>
                                    <p:anim calcmode="lin" valueType="num">
                                      <p:cBhvr additive="repl">
                                        <p:cTn id="11" dur="500" fill="hold"/>
                                        <p:tgtEl>
                                          <p:spTgt spid="66564"/>
                                        </p:tgtEl>
                                        <p:attrNameLst>
                                          <p:attrName>ppt_x</p:attrName>
                                        </p:attrNameLst>
                                      </p:cBhvr>
                                      <p:tavLst>
                                        <p:tav>
                                          <p:val>
                                            <p:strVal val="0-#ppt_w/2"/>
                                          </p:val>
                                        </p:tav>
                                        <p:tav>
                                          <p:val>
                                            <p:strVal val="#ppt_x"/>
                                          </p:val>
                                        </p:tav>
                                      </p:tavLst>
                                    </p:anim>
                                    <p:anim calcmode="lin" valueType="num">
                                      <p:cBhvr additive="repl">
                                        <p:cTn id="12" dur="500" fill="hold"/>
                                        <p:tgtEl>
                                          <p:spTgt spid="66564"/>
                                        </p:tgtEl>
                                        <p:attrNameLst>
                                          <p:attrName>ppt_y</p:attrName>
                                        </p:attrNameLst>
                                      </p:cBhvr>
                                      <p:tavLst>
                                        <p:tav>
                                          <p:val>
                                            <p:strVal val="#ppt_y"/>
                                          </p:val>
                                        </p:tav>
                                        <p:tav>
                                          <p:val>
                                            <p:strVal val="#ppt_y"/>
                                          </p:val>
                                        </p:tav>
                                      </p:tavLst>
                                    </p:anim>
                                  </p:childTnLst>
                                </p:cTn>
                              </p:par>
                              <p:par>
                                <p:cTn id="13" presetID="7" presetClass="entr" presetSubtype="8" fill="hold" grpId="0" nodeType="withEffect">
                                  <p:stCondLst>
                                    <p:cond delay="0"/>
                                  </p:stCondLst>
                                  <p:childTnLst>
                                    <p:set>
                                      <p:cBhvr additive="repl">
                                        <p:cTn id="14" dur="1" fill="hold">
                                          <p:stCondLst>
                                            <p:cond delay="0"/>
                                          </p:stCondLst>
                                        </p:cTn>
                                        <p:tgtEl>
                                          <p:spTgt spid="66565"/>
                                        </p:tgtEl>
                                        <p:attrNameLst>
                                          <p:attrName>style.visibility</p:attrName>
                                        </p:attrNameLst>
                                      </p:cBhvr>
                                      <p:to>
                                        <p:strVal val="visible"/>
                                      </p:to>
                                    </p:set>
                                    <p:anim calcmode="lin" valueType="num">
                                      <p:cBhvr additive="repl">
                                        <p:cTn id="15" dur="500" fill="hold"/>
                                        <p:tgtEl>
                                          <p:spTgt spid="66565"/>
                                        </p:tgtEl>
                                        <p:attrNameLst>
                                          <p:attrName>ppt_x</p:attrName>
                                        </p:attrNameLst>
                                      </p:cBhvr>
                                      <p:tavLst>
                                        <p:tav>
                                          <p:val>
                                            <p:strVal val="0-#ppt_w/2"/>
                                          </p:val>
                                        </p:tav>
                                        <p:tav>
                                          <p:val>
                                            <p:strVal val="#ppt_x"/>
                                          </p:val>
                                        </p:tav>
                                      </p:tavLst>
                                    </p:anim>
                                    <p:anim calcmode="lin" valueType="num">
                                      <p:cBhvr additive="repl">
                                        <p:cTn id="16" dur="500" fill="hold"/>
                                        <p:tgtEl>
                                          <p:spTgt spid="66565"/>
                                        </p:tgtEl>
                                        <p:attrNameLst>
                                          <p:attrName>ppt_y</p:attrName>
                                        </p:attrNameLst>
                                      </p:cBhvr>
                                      <p:tavLst>
                                        <p:tav>
                                          <p:val>
                                            <p:strVal val="#ppt_y"/>
                                          </p:val>
                                        </p:tav>
                                        <p:tav>
                                          <p:val>
                                            <p:strVal val="#ppt_y"/>
                                          </p:val>
                                        </p:tav>
                                      </p:tavLst>
                                    </p:anim>
                                  </p:childTnLst>
                                </p:cTn>
                              </p:par>
                              <p:par>
                                <p:cTn id="17" presetID="7" presetClass="entr" presetSubtype="8" fill="hold" grpId="0" nodeType="withEffect">
                                  <p:stCondLst>
                                    <p:cond delay="0"/>
                                  </p:stCondLst>
                                  <p:childTnLst>
                                    <p:set>
                                      <p:cBhvr additive="repl">
                                        <p:cTn id="18" dur="1" fill="hold">
                                          <p:stCondLst>
                                            <p:cond delay="0"/>
                                          </p:stCondLst>
                                        </p:cTn>
                                        <p:tgtEl>
                                          <p:spTgt spid="66566"/>
                                        </p:tgtEl>
                                        <p:attrNameLst>
                                          <p:attrName>style.visibility</p:attrName>
                                        </p:attrNameLst>
                                      </p:cBhvr>
                                      <p:to>
                                        <p:strVal val="visible"/>
                                      </p:to>
                                    </p:set>
                                    <p:anim calcmode="lin" valueType="num">
                                      <p:cBhvr additive="repl">
                                        <p:cTn id="19" dur="500" fill="hold"/>
                                        <p:tgtEl>
                                          <p:spTgt spid="66566"/>
                                        </p:tgtEl>
                                        <p:attrNameLst>
                                          <p:attrName>ppt_x</p:attrName>
                                        </p:attrNameLst>
                                      </p:cBhvr>
                                      <p:tavLst>
                                        <p:tav>
                                          <p:val>
                                            <p:strVal val="0-#ppt_w/2"/>
                                          </p:val>
                                        </p:tav>
                                        <p:tav>
                                          <p:val>
                                            <p:strVal val="#ppt_x"/>
                                          </p:val>
                                        </p:tav>
                                      </p:tavLst>
                                    </p:anim>
                                    <p:anim calcmode="lin" valueType="num">
                                      <p:cBhvr additive="repl">
                                        <p:cTn id="20" dur="500" fill="hold"/>
                                        <p:tgtEl>
                                          <p:spTgt spid="66566"/>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p:bldP spid="66564" grpId="0" animBg="1"/>
      <p:bldP spid="66565" grpId="0" animBg="1"/>
      <p:bldP spid="66566"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graphicFrame>
        <p:nvGraphicFramePr>
          <p:cNvPr id="67585" name="Group 1"/>
          <p:cNvGraphicFramePr>
            <a:graphicFrameLocks noGrp="1"/>
          </p:cNvGraphicFramePr>
          <p:nvPr/>
        </p:nvGraphicFramePr>
        <p:xfrm>
          <a:off x="1397000" y="1309688"/>
          <a:ext cx="6632575" cy="5360989"/>
        </p:xfrm>
        <a:graphic>
          <a:graphicData uri="http://schemas.openxmlformats.org/drawingml/2006/table">
            <a:tbl>
              <a:tblPr/>
              <a:tblGrid>
                <a:gridCol w="2143125"/>
                <a:gridCol w="2528888"/>
                <a:gridCol w="1960562"/>
              </a:tblGrid>
              <a:tr h="361950">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AUTHOR, YEAR</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37440" cap="flat" cmpd="sng" algn="ctr">
                      <a:solidFill>
                        <a:srgbClr val="000000"/>
                      </a:solidFill>
                      <a:prstDash val="solid"/>
                      <a:round/>
                      <a:headEnd type="none" w="med" len="med"/>
                      <a:tailEnd type="none" w="med" len="med"/>
                    </a:lnT>
                    <a:lnB w="3744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N° OF PATIENTS</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37440" cap="flat" cmpd="sng" algn="ctr">
                      <a:solidFill>
                        <a:srgbClr val="000000"/>
                      </a:solidFill>
                      <a:prstDash val="solid"/>
                      <a:round/>
                      <a:headEnd type="none" w="med" len="med"/>
                      <a:tailEnd type="none" w="med" len="med"/>
                    </a:lnT>
                    <a:lnB w="3744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Calibri" charset="0"/>
                          <a:ea typeface="ＭＳ Ｐゴシック" charset="0"/>
                          <a:cs typeface="Arial" charset="0"/>
                        </a:rPr>
                        <a:t>Survival</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37440" cap="flat" cmpd="sng" algn="ctr">
                      <a:solidFill>
                        <a:srgbClr val="000000"/>
                      </a:solidFill>
                      <a:prstDash val="solid"/>
                      <a:round/>
                      <a:headEnd type="none" w="med" len="med"/>
                      <a:tailEnd type="none" w="med" len="med"/>
                    </a:lnT>
                    <a:lnB w="37440" cap="flat" cmpd="sng" algn="ctr">
                      <a:solidFill>
                        <a:srgbClr val="000000"/>
                      </a:solidFill>
                      <a:prstDash val="solid"/>
                      <a:round/>
                      <a:headEnd type="none" w="med" len="med"/>
                      <a:tailEnd type="none" w="med" len="med"/>
                    </a:lnB>
                    <a:lnTlToBr>
                      <a:noFill/>
                    </a:lnTlToBr>
                    <a:lnBlToTr>
                      <a:noFill/>
                    </a:lnBlToTr>
                    <a:solidFill>
                      <a:srgbClr val="4F81BD"/>
                    </a:solidFill>
                  </a:tcPr>
                </a:tc>
              </a:tr>
              <a:tr h="43180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Kumada K, 1990</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3744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13</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3744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Median: 12months</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3744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363538">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Wu CC, 2000</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112</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5yr: 28%</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363538">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Minagawa M, 2001</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18</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5yr: 42%</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54610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Pawlik TM, 2005</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102</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5yr: 10%</a:t>
                      </a:r>
                    </a:p>
                    <a:p>
                      <a:pPr marL="0" marR="0" lvl="0" indent="0" algn="ctr" defTabSz="449263" rtl="0" eaLnBrk="1" fontAlgn="base" latinLnBrk="0" hangingPunct="1">
                        <a:lnSpc>
                          <a:spcPct val="11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Median: 11months</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54610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Le Treut YP, 2006</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26</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5yr: 13%</a:t>
                      </a:r>
                    </a:p>
                    <a:p>
                      <a:pPr marL="0" marR="0" lvl="0" indent="0" algn="ctr" defTabSz="449263" rtl="0" eaLnBrk="1" fontAlgn="base" latinLnBrk="0" hangingPunct="1">
                        <a:lnSpc>
                          <a:spcPct val="11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Median: 9 months</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574675">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Ikai I, 2006</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78</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3yr: 22%</a:t>
                      </a:r>
                    </a:p>
                    <a:p>
                      <a:pPr marL="0" marR="0" lvl="0" indent="0" algn="ctr" defTabSz="449263" rtl="0" eaLnBrk="1" fontAlgn="base" latinLnBrk="0" hangingPunct="1">
                        <a:lnSpc>
                          <a:spcPct val="11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Median: 9 months</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36195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Chen XP, 2006</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286</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5yr: 18%</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369888">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Minagawa M, 2007</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1517</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5yr: 20-40%</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36195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Liang LJ, 2008</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86</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Median=11months</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36195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Inoue Y, 2009</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49</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5yr: 40%</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36195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Kondo K, 2009</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48</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5yr: 30%</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r h="35560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Ban D, 2009</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3744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45</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3744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5 yr: 21%</a:t>
                      </a:r>
                    </a:p>
                  </a:txBody>
                  <a:tcPr marL="90000" marR="90000" marT="46800" marB="46800" anchor="ct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3744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r>
            </a:tbl>
          </a:graphicData>
        </a:graphic>
      </p:graphicFrame>
      <p:sp>
        <p:nvSpPr>
          <p:cNvPr id="67719" name="Text Box 135"/>
          <p:cNvSpPr txBox="1">
            <a:spLocks noChangeArrowheads="1"/>
          </p:cNvSpPr>
          <p:nvPr/>
        </p:nvSpPr>
        <p:spPr bwMode="auto">
          <a:xfrm>
            <a:off x="2220913" y="836613"/>
            <a:ext cx="4413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600"/>
              <a:t>Several papers on resection of BCLC C tumors</a:t>
            </a:r>
          </a:p>
        </p:txBody>
      </p:sp>
      <p:sp>
        <p:nvSpPr>
          <p:cNvPr id="67720" name="Text Box 136"/>
          <p:cNvSpPr txBox="1">
            <a:spLocks noChangeArrowheads="1"/>
          </p:cNvSpPr>
          <p:nvPr/>
        </p:nvSpPr>
        <p:spPr bwMode="auto">
          <a:xfrm>
            <a:off x="1476375" y="252413"/>
            <a:ext cx="627856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1pPr>
            <a:lvl2pPr marL="4572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charset="0"/>
              </a:defRPr>
            </a:lvl9pPr>
          </a:lstStyle>
          <a:p>
            <a:pPr lvl="1" indent="0" algn="ctr">
              <a:buClrTx/>
              <a:buFontTx/>
              <a:buNone/>
            </a:pPr>
            <a:r>
              <a:rPr lang="it-IT" sz="3200" b="1">
                <a:solidFill>
                  <a:srgbClr val="0070C0"/>
                </a:solidFill>
                <a:latin typeface="Calibri" charset="0"/>
              </a:rPr>
              <a:t>Tumor Thrombectomy</a:t>
            </a:r>
          </a:p>
        </p:txBody>
      </p:sp>
      <p:sp>
        <p:nvSpPr>
          <p:cNvPr id="67721" name="Text Box 137"/>
          <p:cNvSpPr txBox="1">
            <a:spLocks noChangeArrowheads="1"/>
          </p:cNvSpPr>
          <p:nvPr/>
        </p:nvSpPr>
        <p:spPr bwMode="auto">
          <a:xfrm>
            <a:off x="758825" y="3141663"/>
            <a:ext cx="7700963" cy="1190625"/>
          </a:xfrm>
          <a:prstGeom prst="rect">
            <a:avLst/>
          </a:prstGeom>
          <a:solidFill>
            <a:srgbClr val="4F81B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2400" b="1"/>
              <a:t>In selected cases with tumor thrombus (child A, PST=0, no main trunc) surgery is an INDICATION </a:t>
            </a:r>
          </a:p>
          <a:p>
            <a:pPr algn="ctr">
              <a:buClrTx/>
              <a:buFontTx/>
              <a:buNone/>
            </a:pPr>
            <a:r>
              <a:rPr lang="it-IT" sz="2400" b="1"/>
              <a:t>(sorafenib as only alternative)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67721"/>
                                        </p:tgtEl>
                                        <p:attrNameLst>
                                          <p:attrName>style.visibility</p:attrName>
                                        </p:attrNameLst>
                                      </p:cBhvr>
                                      <p:to>
                                        <p:strVal val="visible"/>
                                      </p:to>
                                    </p:set>
                                    <p:animEffect transition="in" filter="fade">
                                      <p:cBhvr additive="repl">
                                        <p:cTn id="7" dur="2000"/>
                                        <p:tgtEl>
                                          <p:spTgt spid="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412875"/>
            <a:ext cx="5360987"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8610" name="Text Box 2"/>
          <p:cNvSpPr txBox="1">
            <a:spLocks noChangeArrowheads="1"/>
          </p:cNvSpPr>
          <p:nvPr/>
        </p:nvSpPr>
        <p:spPr bwMode="auto">
          <a:xfrm>
            <a:off x="6396038" y="6611938"/>
            <a:ext cx="274002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b="1"/>
              <a:t>Shi J, et al. Ann Surg Oncol 2010; 17: 2073</a:t>
            </a:r>
          </a:p>
        </p:txBody>
      </p:sp>
      <p:sp>
        <p:nvSpPr>
          <p:cNvPr id="68611" name="Text Box 3"/>
          <p:cNvSpPr txBox="1">
            <a:spLocks noChangeArrowheads="1"/>
          </p:cNvSpPr>
          <p:nvPr/>
        </p:nvSpPr>
        <p:spPr bwMode="auto">
          <a:xfrm>
            <a:off x="2508250" y="1074738"/>
            <a:ext cx="4413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600"/>
              <a:t>Several papers on resection of BCLC C tumors</a:t>
            </a:r>
          </a:p>
        </p:txBody>
      </p:sp>
      <p:pic>
        <p:nvPicPr>
          <p:cNvPr id="68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413" y="1412875"/>
            <a:ext cx="6705600" cy="4824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86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638" y="333375"/>
            <a:ext cx="6213475" cy="554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68612"/>
                                        </p:tgtEl>
                                        <p:attrNameLst>
                                          <p:attrName>style.visibility</p:attrName>
                                        </p:attrNameLst>
                                      </p:cBhvr>
                                      <p:to>
                                        <p:strVal val="visible"/>
                                      </p:to>
                                    </p:set>
                                    <p:animEffect transition="in" filter="fade">
                                      <p:cBhvr additive="repl">
                                        <p:cTn id="7" dur="20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144463" y="1728788"/>
            <a:ext cx="5894387" cy="776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1431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9pPr>
          </a:lstStyle>
          <a:p>
            <a:pPr>
              <a:buClrTx/>
              <a:buFontTx/>
              <a:buNone/>
            </a:pPr>
            <a:r>
              <a:rPr lang="it-IT" sz="1400">
                <a:cs typeface="Times New Roman" charset="0"/>
              </a:rPr>
              <a:t>Retrospective analysis of HCC_HR database</a:t>
            </a:r>
          </a:p>
          <a:p>
            <a:pPr>
              <a:buClrTx/>
              <a:buFontTx/>
              <a:buNone/>
            </a:pPr>
            <a:r>
              <a:rPr lang="it-IT" sz="1400">
                <a:cs typeface="Times New Roman" charset="0"/>
              </a:rPr>
              <a:t>Between October 1994 and December 2011 </a:t>
            </a:r>
          </a:p>
          <a:p>
            <a:pPr>
              <a:buClrTx/>
              <a:buFontTx/>
              <a:buNone/>
            </a:pPr>
            <a:r>
              <a:rPr lang="it-IT" sz="1400">
                <a:cs typeface="Times New Roman" charset="0"/>
              </a:rPr>
              <a:t>in a tertiary care Japanese hospital</a:t>
            </a:r>
          </a:p>
          <a:p>
            <a:pPr>
              <a:buClrTx/>
              <a:buFontTx/>
              <a:buNone/>
            </a:pPr>
            <a:endParaRPr lang="it-IT" sz="1400">
              <a:cs typeface="Times New Roman" charset="0"/>
            </a:endParaRPr>
          </a:p>
          <a:p>
            <a:pPr marL="214313" indent="-212725">
              <a:buSzPct val="45000"/>
              <a:buFont typeface="Wingdings" charset="0"/>
              <a:buChar char=""/>
            </a:pPr>
            <a:r>
              <a:rPr lang="it-IT" sz="1400">
                <a:cs typeface="Times New Roman" charset="0"/>
              </a:rPr>
              <a:t>pHVTT (also mVI): 153 patients</a:t>
            </a:r>
          </a:p>
          <a:p>
            <a:pPr marL="214313" indent="-212725">
              <a:buSzPct val="45000"/>
              <a:buFont typeface="Wingdings" charset="0"/>
              <a:buChar char=""/>
            </a:pPr>
            <a:r>
              <a:rPr lang="it-IT" sz="1400">
                <a:cs typeface="Times New Roman" charset="0"/>
              </a:rPr>
              <a:t>MHVTT: 21 patients</a:t>
            </a:r>
          </a:p>
          <a:p>
            <a:pPr marL="214313" indent="-212725">
              <a:buSzPct val="45000"/>
              <a:buFont typeface="Wingdings" charset="0"/>
              <a:buChar char=""/>
            </a:pPr>
            <a:r>
              <a:rPr lang="it-IT" sz="1400">
                <a:cs typeface="Times New Roman" charset="0"/>
              </a:rPr>
              <a:t>IVCVTT: 13 patients</a:t>
            </a: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r>
              <a:rPr lang="it-IT" sz="1400">
                <a:cs typeface="Times New Roman" charset="0"/>
              </a:rPr>
              <a:t>Median survival times (MSTs)</a:t>
            </a:r>
          </a:p>
          <a:p>
            <a:pPr>
              <a:buClrTx/>
              <a:buFontTx/>
              <a:buNone/>
            </a:pPr>
            <a:r>
              <a:rPr lang="it-IT" sz="1400">
                <a:cs typeface="Times New Roman" charset="0"/>
              </a:rPr>
              <a:t>pHVTT: 5.27 years</a:t>
            </a:r>
          </a:p>
          <a:p>
            <a:pPr>
              <a:buClrTx/>
              <a:buFontTx/>
              <a:buNone/>
            </a:pPr>
            <a:r>
              <a:rPr lang="it-IT" sz="1400">
                <a:cs typeface="Times New Roman" charset="0"/>
              </a:rPr>
              <a:t>mHVTT: 3.95 years (P=0.77)</a:t>
            </a:r>
          </a:p>
          <a:p>
            <a:pPr>
              <a:buClrTx/>
              <a:buFontTx/>
              <a:buNone/>
            </a:pPr>
            <a:endParaRPr lang="it-IT" sz="1400">
              <a:cs typeface="Times New Roman" charset="0"/>
            </a:endParaRPr>
          </a:p>
          <a:p>
            <a:pPr>
              <a:buClrTx/>
              <a:buFontTx/>
              <a:buNone/>
            </a:pPr>
            <a:r>
              <a:rPr lang="it-IT" sz="1400">
                <a:cs typeface="Times New Roman" charset="0"/>
              </a:rPr>
              <a:t>Median time to recurrence (TTR):</a:t>
            </a:r>
          </a:p>
          <a:p>
            <a:pPr>
              <a:buClrTx/>
              <a:buFontTx/>
              <a:buNone/>
            </a:pPr>
            <a:r>
              <a:rPr lang="it-IT" sz="1400">
                <a:cs typeface="Times New Roman" charset="0"/>
              </a:rPr>
              <a:t>pHVTT: 1.06 years</a:t>
            </a:r>
          </a:p>
          <a:p>
            <a:pPr>
              <a:buClrTx/>
              <a:buFontTx/>
              <a:buNone/>
            </a:pPr>
            <a:r>
              <a:rPr lang="it-IT" sz="1400">
                <a:cs typeface="Times New Roman" charset="0"/>
              </a:rPr>
              <a:t>mHVTT: 0.41 years (P=0.74)</a:t>
            </a: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r>
              <a:rPr lang="it-IT" sz="1400">
                <a:cs typeface="Times New Roman" charset="0"/>
              </a:rPr>
              <a:t>In IVCTT-group:</a:t>
            </a:r>
          </a:p>
          <a:p>
            <a:pPr>
              <a:buClrTx/>
              <a:buFontTx/>
              <a:buNone/>
            </a:pPr>
            <a:r>
              <a:rPr lang="it-IT" sz="1400">
                <a:cs typeface="Times New Roman" charset="0"/>
              </a:rPr>
              <a:t>MST: 1.39 years</a:t>
            </a:r>
          </a:p>
          <a:p>
            <a:pPr>
              <a:buClrTx/>
              <a:buFontTx/>
              <a:buNone/>
            </a:pPr>
            <a:r>
              <a:rPr lang="it-IT" sz="1400">
                <a:cs typeface="Times New Roman" charset="0"/>
              </a:rPr>
              <a:t>TTR: 0,25 years</a:t>
            </a:r>
          </a:p>
          <a:p>
            <a:pPr>
              <a:buClrTx/>
              <a:buFontTx/>
              <a:buNone/>
            </a:pPr>
            <a:endParaRPr lang="it-IT" sz="1400">
              <a:cs typeface="Times New Roman" charset="0"/>
            </a:endParaRPr>
          </a:p>
          <a:p>
            <a:pPr>
              <a:buClrTx/>
              <a:buFontTx/>
              <a:buNone/>
            </a:pPr>
            <a:r>
              <a:rPr lang="it-IT" sz="1400">
                <a:cs typeface="Times New Roman" charset="0"/>
              </a:rPr>
              <a:t>furthermore, the MST of Child-Pugh</a:t>
            </a:r>
          </a:p>
          <a:p>
            <a:pPr>
              <a:buClrTx/>
              <a:buFontTx/>
              <a:buNone/>
            </a:pPr>
            <a:r>
              <a:rPr lang="it-IT" sz="1400">
                <a:cs typeface="Times New Roman" charset="0"/>
              </a:rPr>
              <a:t>class B patients was significantly worse (2.39 vs. 0.44 years, P=0.0001). Multivariate</a:t>
            </a:r>
          </a:p>
          <a:p>
            <a:pPr>
              <a:buClrTx/>
              <a:buFontTx/>
              <a:buNone/>
            </a:pPr>
            <a:r>
              <a:rPr lang="it-IT" sz="1400">
                <a:cs typeface="Times New Roman" charset="0"/>
              </a:rPr>
              <a:t>analyses revealed IVCTT (risk ratio [RR] 2.54, P=0.024) and R 1/2 resection (RR 2.08,</a:t>
            </a:r>
          </a:p>
          <a:p>
            <a:pPr>
              <a:buClrTx/>
              <a:buFontTx/>
              <a:buNone/>
            </a:pPr>
            <a:r>
              <a:rPr lang="it-IT" sz="1400">
                <a:cs typeface="Times New Roman" charset="0"/>
              </a:rPr>
              <a:t>P=0.017) as risk factors for the overall survival</a:t>
            </a:r>
          </a:p>
          <a:p>
            <a:pPr>
              <a:buClrTx/>
              <a:buFontTx/>
              <a:buNone/>
            </a:pPr>
            <a:r>
              <a:rPr lang="it-IT" sz="1400">
                <a:cs typeface="Times New Roman" charset="0"/>
              </a:rPr>
              <a:t>Conclusions: Hepatic resection provided acceptable outcomes in HCC patients with mHVTT</a:t>
            </a:r>
          </a:p>
          <a:p>
            <a:pPr>
              <a:buClrTx/>
              <a:buFontTx/>
              <a:buNone/>
            </a:pPr>
            <a:r>
              <a:rPr lang="it-IT" sz="1400">
                <a:cs typeface="Times New Roman" charset="0"/>
              </a:rPr>
              <a:t>or pHVTT when R0 resection was feasible. Resection of HCC may be attempted even in</a:t>
            </a:r>
          </a:p>
          <a:p>
            <a:pPr>
              <a:buClrTx/>
              <a:buFontTx/>
              <a:buNone/>
            </a:pPr>
            <a:r>
              <a:rPr lang="it-IT" sz="1400">
                <a:cs typeface="Times New Roman" charset="0"/>
              </a:rPr>
              <a:t>patients with IVCTT, in the presence of good liver function.</a:t>
            </a:r>
          </a:p>
          <a:p>
            <a:pPr>
              <a:buClrTx/>
              <a:buFontTx/>
              <a:buNone/>
            </a:pPr>
            <a:r>
              <a:rPr lang="it-IT" sz="1400">
                <a:cs typeface="Times New Roman" charset="0"/>
              </a:rPr>
              <a:t>Key words: Hepatocellular carcinoma; Hepatic vein tumor thrombosis; Tumor thrombosis of</a:t>
            </a:r>
          </a:p>
          <a:p>
            <a:pPr>
              <a:buClrTx/>
              <a:buFontTx/>
              <a:buNone/>
            </a:pPr>
            <a:r>
              <a:rPr lang="it-IT" sz="1400">
                <a:cs typeface="Times New Roman" charset="0"/>
              </a:rPr>
              <a:t>the inferior vena cava; Hepatic resection</a:t>
            </a: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576263"/>
            <a:ext cx="5537200" cy="62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9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75" y="466725"/>
            <a:ext cx="774700" cy="97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96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38113"/>
            <a:ext cx="6242050" cy="29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43050"/>
            <a:ext cx="6840537" cy="5126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58" name="Text Box 2"/>
          <p:cNvSpPr txBox="1">
            <a:spLocks noChangeArrowheads="1"/>
          </p:cNvSpPr>
          <p:nvPr/>
        </p:nvSpPr>
        <p:spPr bwMode="auto">
          <a:xfrm>
            <a:off x="6548438" y="6611938"/>
            <a:ext cx="25527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Peng ZW, et al. Cancer 2012;118:4725-36</a:t>
            </a:r>
          </a:p>
        </p:txBody>
      </p:sp>
      <p:sp>
        <p:nvSpPr>
          <p:cNvPr id="70659" name="Text Box 3"/>
          <p:cNvSpPr txBox="1">
            <a:spLocks noChangeArrowheads="1"/>
          </p:cNvSpPr>
          <p:nvPr/>
        </p:nvSpPr>
        <p:spPr bwMode="auto">
          <a:xfrm>
            <a:off x="2679700" y="1627188"/>
            <a:ext cx="184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70660" name="Text Box 4"/>
          <p:cNvSpPr txBox="1">
            <a:spLocks noChangeArrowheads="1"/>
          </p:cNvSpPr>
          <p:nvPr/>
        </p:nvSpPr>
        <p:spPr bwMode="auto">
          <a:xfrm>
            <a:off x="2779713" y="1862138"/>
            <a:ext cx="8064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latin typeface="Times New Roman" charset="0"/>
              </a:rPr>
              <a:t>Type I</a:t>
            </a:r>
          </a:p>
        </p:txBody>
      </p:sp>
      <p:sp>
        <p:nvSpPr>
          <p:cNvPr id="70661" name="Text Box 5"/>
          <p:cNvSpPr txBox="1">
            <a:spLocks noChangeArrowheads="1"/>
          </p:cNvSpPr>
          <p:nvPr/>
        </p:nvSpPr>
        <p:spPr bwMode="auto">
          <a:xfrm>
            <a:off x="5948363" y="1862138"/>
            <a:ext cx="8064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latin typeface="Times New Roman" charset="0"/>
              </a:rPr>
              <a:t>Type I</a:t>
            </a:r>
          </a:p>
        </p:txBody>
      </p:sp>
      <p:sp>
        <p:nvSpPr>
          <p:cNvPr id="70662" name="Text Box 6"/>
          <p:cNvSpPr txBox="1">
            <a:spLocks noChangeArrowheads="1"/>
          </p:cNvSpPr>
          <p:nvPr/>
        </p:nvSpPr>
        <p:spPr bwMode="auto">
          <a:xfrm>
            <a:off x="2636838" y="4454525"/>
            <a:ext cx="89376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latin typeface="Times New Roman" charset="0"/>
              </a:rPr>
              <a:t>Type II</a:t>
            </a:r>
          </a:p>
        </p:txBody>
      </p:sp>
      <p:sp>
        <p:nvSpPr>
          <p:cNvPr id="70663" name="Text Box 7"/>
          <p:cNvSpPr txBox="1">
            <a:spLocks noChangeArrowheads="1"/>
          </p:cNvSpPr>
          <p:nvPr/>
        </p:nvSpPr>
        <p:spPr bwMode="auto">
          <a:xfrm>
            <a:off x="5948363" y="4525963"/>
            <a:ext cx="89376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latin typeface="Times New Roman" charset="0"/>
              </a:rPr>
              <a:t>Type II</a:t>
            </a:r>
          </a:p>
        </p:txBody>
      </p:sp>
      <p:pic>
        <p:nvPicPr>
          <p:cNvPr id="706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200025"/>
            <a:ext cx="5380038" cy="121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7" name="Group 1"/>
          <p:cNvGraphicFramePr>
            <a:graphicFrameLocks noGrp="1"/>
          </p:cNvGraphicFramePr>
          <p:nvPr/>
        </p:nvGraphicFramePr>
        <p:xfrm>
          <a:off x="155575" y="2374900"/>
          <a:ext cx="8759825" cy="1809815"/>
        </p:xfrm>
        <a:graphic>
          <a:graphicData uri="http://schemas.openxmlformats.org/drawingml/2006/table">
            <a:tbl>
              <a:tblPr/>
              <a:tblGrid>
                <a:gridCol w="1751013"/>
                <a:gridCol w="1752600"/>
                <a:gridCol w="1752600"/>
                <a:gridCol w="1752600"/>
                <a:gridCol w="1751012"/>
              </a:tblGrid>
              <a:tr h="866775">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2400" b="1" i="0" u="none" strike="noStrike" cap="none" normalizeH="0" baseline="0">
                        <a:ln>
                          <a:noFill/>
                        </a:ln>
                        <a:solidFill>
                          <a:srgbClr val="FFFFFF"/>
                        </a:solidFill>
                        <a:effectLst/>
                        <a:latin typeface="Calibri" charset="0"/>
                        <a:ea typeface="SimSun" charset="0"/>
                        <a:cs typeface="SimSun" charset="0"/>
                      </a:endParaRP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000000"/>
                          </a:solidFill>
                          <a:effectLst/>
                          <a:latin typeface="Calibri" charset="0"/>
                          <a:ea typeface="SimSun" charset="0"/>
                          <a:cs typeface="SimSun" charset="0"/>
                        </a:rPr>
                        <a:t>INCIDENCE</a:t>
                      </a:r>
                    </a:p>
                    <a:p>
                      <a:pPr marL="0" marR="0" lvl="0" indent="0" algn="l" defTabSz="449263" rtl="0" eaLnBrk="1" fontAlgn="base" latinLnBrk="0" hangingPunct="1">
                        <a:lnSpc>
                          <a:spcPct val="11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2400" b="1" i="0" u="none" strike="noStrike" cap="none" normalizeH="0" baseline="0">
                        <a:ln>
                          <a:noFill/>
                        </a:ln>
                        <a:solidFill>
                          <a:srgbClr val="000000"/>
                        </a:solidFill>
                        <a:effectLst/>
                        <a:latin typeface="Calibri" charset="0"/>
                        <a:ea typeface="SimSun" charset="0"/>
                        <a:cs typeface="SimSun" charset="0"/>
                      </a:endParaRP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000000"/>
                          </a:solidFill>
                          <a:effectLst/>
                          <a:latin typeface="Calibri" charset="0"/>
                          <a:ea typeface="SimSun" charset="0"/>
                          <a:cs typeface="SimSun" charset="0"/>
                        </a:rPr>
                        <a:t>MORTALITY</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000000"/>
                          </a:solidFill>
                          <a:effectLst/>
                          <a:latin typeface="Calibri" charset="0"/>
                          <a:ea typeface="SimSun" charset="0"/>
                          <a:cs typeface="SimSun" charset="0"/>
                        </a:rPr>
                        <a:t>N° LT</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1" i="0" u="none" strike="noStrike" cap="none" normalizeH="0" baseline="0">
                          <a:ln>
                            <a:noFill/>
                          </a:ln>
                          <a:solidFill>
                            <a:srgbClr val="000000"/>
                          </a:solidFill>
                          <a:effectLst/>
                          <a:latin typeface="Calibri" charset="0"/>
                          <a:ea typeface="SimSun" charset="0"/>
                          <a:cs typeface="SimSun" charset="0"/>
                        </a:rPr>
                        <a:t>N° LT HCC</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808080"/>
                    </a:solidFill>
                  </a:tcPr>
                </a:tc>
              </a:tr>
              <a:tr h="471488">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USA</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21000</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18400</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6000</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1000</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CBECDE"/>
                    </a:solidFill>
                  </a:tcPr>
                </a:tc>
              </a:tr>
              <a:tr h="471488">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ITALY</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12000</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10000</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1000</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400" b="0" i="0" u="none" strike="noStrike" cap="none" normalizeH="0" baseline="0">
                          <a:ln>
                            <a:noFill/>
                          </a:ln>
                          <a:solidFill>
                            <a:srgbClr val="000000"/>
                          </a:solidFill>
                          <a:effectLst/>
                          <a:latin typeface="Calibri" charset="0"/>
                          <a:ea typeface="SimSun" charset="0"/>
                          <a:cs typeface="SimSun" charset="0"/>
                        </a:rPr>
                        <a:t>500</a:t>
                      </a:r>
                    </a:p>
                  </a:txBody>
                  <a:tcPr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7F6EF"/>
                    </a:solidFill>
                  </a:tcPr>
                </a:tc>
              </a:tr>
            </a:tbl>
          </a:graphicData>
        </a:graphic>
      </p:graphicFrame>
      <p:sp>
        <p:nvSpPr>
          <p:cNvPr id="111671" name="Text Box 55"/>
          <p:cNvSpPr txBox="1">
            <a:spLocks noChangeArrowheads="1"/>
          </p:cNvSpPr>
          <p:nvPr/>
        </p:nvSpPr>
        <p:spPr bwMode="auto">
          <a:xfrm>
            <a:off x="1724025" y="260350"/>
            <a:ext cx="5224463"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t>1) ABUSO DI ORGANI IN ITALIA PER HCC?</a:t>
            </a:r>
          </a:p>
        </p:txBody>
      </p:sp>
      <p:sp>
        <p:nvSpPr>
          <p:cNvPr id="111672" name="Rectangle 56"/>
          <p:cNvSpPr>
            <a:spLocks noChangeArrowheads="1"/>
          </p:cNvSpPr>
          <p:nvPr/>
        </p:nvSpPr>
        <p:spPr bwMode="auto">
          <a:xfrm>
            <a:off x="2339975" y="1362075"/>
            <a:ext cx="4752975" cy="914400"/>
          </a:xfrm>
          <a:prstGeom prst="rect">
            <a:avLst/>
          </a:prstGeom>
          <a:solidFill>
            <a:srgbClr val="FF66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latin typeface="Tahoma" charset="0"/>
              </a:rPr>
              <a:t>RESOURCES: Competition between different diseases</a:t>
            </a:r>
          </a:p>
        </p:txBody>
      </p:sp>
      <p:sp>
        <p:nvSpPr>
          <p:cNvPr id="111673" name="Text Box 57"/>
          <p:cNvSpPr txBox="1">
            <a:spLocks noChangeArrowheads="1"/>
          </p:cNvSpPr>
          <p:nvPr/>
        </p:nvSpPr>
        <p:spPr bwMode="auto">
          <a:xfrm>
            <a:off x="412750" y="5057775"/>
            <a:ext cx="2954338" cy="1190625"/>
          </a:xfrm>
          <a:prstGeom prst="rect">
            <a:avLst/>
          </a:prstGeom>
          <a:solidFill>
            <a:srgbClr val="9BBB5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USA</a:t>
            </a:r>
          </a:p>
          <a:p>
            <a:pPr>
              <a:buClrTx/>
              <a:buFontTx/>
              <a:buNone/>
            </a:pPr>
            <a:r>
              <a:rPr lang="it-IT" b="1"/>
              <a:t>N° organs for HCC= 1000</a:t>
            </a:r>
          </a:p>
          <a:p>
            <a:pPr>
              <a:buClrTx/>
              <a:buFontTx/>
              <a:buNone/>
            </a:pPr>
            <a:r>
              <a:rPr lang="it-IT" b="1"/>
              <a:t>N° of HCC deaths=20000</a:t>
            </a:r>
          </a:p>
          <a:p>
            <a:pPr>
              <a:buClrTx/>
              <a:buFontTx/>
              <a:buNone/>
            </a:pPr>
            <a:r>
              <a:rPr lang="it-IT" b="1"/>
              <a:t>Ratio = 1: 20</a:t>
            </a:r>
          </a:p>
        </p:txBody>
      </p:sp>
      <p:sp>
        <p:nvSpPr>
          <p:cNvPr id="111674" name="Text Box 58"/>
          <p:cNvSpPr txBox="1">
            <a:spLocks noChangeArrowheads="1"/>
          </p:cNvSpPr>
          <p:nvPr/>
        </p:nvSpPr>
        <p:spPr bwMode="auto">
          <a:xfrm>
            <a:off x="5468938" y="5040313"/>
            <a:ext cx="3130550" cy="1190625"/>
          </a:xfrm>
          <a:prstGeom prst="rect">
            <a:avLst/>
          </a:prstGeom>
          <a:solidFill>
            <a:srgbClr val="9BBB5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ITALY</a:t>
            </a:r>
          </a:p>
          <a:p>
            <a:pPr>
              <a:buClrTx/>
              <a:buFontTx/>
              <a:buNone/>
            </a:pPr>
            <a:r>
              <a:rPr lang="it-IT" b="1"/>
              <a:t>N° organs for HCC= 500</a:t>
            </a:r>
          </a:p>
          <a:p>
            <a:pPr>
              <a:buClrTx/>
              <a:buFontTx/>
              <a:buNone/>
            </a:pPr>
            <a:r>
              <a:rPr lang="it-IT" b="1"/>
              <a:t>N° of HCC deaths=10000</a:t>
            </a:r>
          </a:p>
          <a:p>
            <a:pPr>
              <a:buClrTx/>
              <a:buFontTx/>
              <a:buNone/>
            </a:pPr>
            <a:r>
              <a:rPr lang="it-IT" b="1"/>
              <a:t>Ratio = 1: 20</a:t>
            </a:r>
          </a:p>
        </p:txBody>
      </p:sp>
      <p:sp>
        <p:nvSpPr>
          <p:cNvPr id="111675" name="Rectangle 59"/>
          <p:cNvSpPr>
            <a:spLocks noChangeArrowheads="1"/>
          </p:cNvSpPr>
          <p:nvPr/>
        </p:nvSpPr>
        <p:spPr bwMode="auto">
          <a:xfrm>
            <a:off x="155575" y="6483350"/>
            <a:ext cx="49307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rgbClr val="000000"/>
                </a:solidFill>
              </a:rPr>
              <a:t>P. J. Thuluvath, et al. Am J Transpl 2010; 10: 1003</a:t>
            </a:r>
          </a:p>
        </p:txBody>
      </p:sp>
      <p:sp>
        <p:nvSpPr>
          <p:cNvPr id="111676" name="Text Box 60"/>
          <p:cNvSpPr txBox="1">
            <a:spLocks noChangeArrowheads="1"/>
          </p:cNvSpPr>
          <p:nvPr/>
        </p:nvSpPr>
        <p:spPr bwMode="auto">
          <a:xfrm>
            <a:off x="4787900" y="6483350"/>
            <a:ext cx="43561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400" b="1"/>
              <a:t>Angelico M, et al. DLD 2011; 43: 155-164</a:t>
            </a:r>
          </a:p>
        </p:txBody>
      </p:sp>
      <p:grpSp>
        <p:nvGrpSpPr>
          <p:cNvPr id="111677" name="Group 61"/>
          <p:cNvGrpSpPr>
            <a:grpSpLocks/>
          </p:cNvGrpSpPr>
          <p:nvPr/>
        </p:nvGrpSpPr>
        <p:grpSpPr bwMode="auto">
          <a:xfrm>
            <a:off x="7116763" y="23813"/>
            <a:ext cx="2019300" cy="1377950"/>
            <a:chOff x="4483" y="15"/>
            <a:chExt cx="1272" cy="868"/>
          </a:xfrm>
        </p:grpSpPr>
        <p:pic>
          <p:nvPicPr>
            <p:cNvPr id="111678"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1679" name="Rectangle 63"/>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extLst>
      <p:ext uri="{BB962C8B-B14F-4D97-AF65-F5344CB8AC3E}">
        <p14:creationId xmlns:p14="http://schemas.microsoft.com/office/powerpoint/2010/main" val="20808504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144463" y="1728788"/>
            <a:ext cx="58943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1431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9pPr>
          </a:lstStyle>
          <a:p>
            <a:pPr>
              <a:buClrTx/>
              <a:buFontTx/>
              <a:buNone/>
            </a:pPr>
            <a:r>
              <a:rPr lang="it-IT" sz="1400">
                <a:cs typeface="Times New Roman" charset="0"/>
              </a:rPr>
              <a:t>Retrospective analysis of HCC_HR database</a:t>
            </a:r>
          </a:p>
          <a:p>
            <a:pPr>
              <a:buClrTx/>
              <a:buFontTx/>
              <a:buNone/>
            </a:pPr>
            <a:r>
              <a:rPr lang="it-IT" sz="1400">
                <a:cs typeface="Times New Roman" charset="0"/>
              </a:rPr>
              <a:t>Between October 1994 and December 2011 </a:t>
            </a:r>
          </a:p>
          <a:p>
            <a:pPr>
              <a:buClrTx/>
              <a:buFontTx/>
              <a:buNone/>
            </a:pPr>
            <a:r>
              <a:rPr lang="it-IT" sz="1400">
                <a:cs typeface="Times New Roman" charset="0"/>
              </a:rPr>
              <a:t>in a tertiary care Japanese hospital</a:t>
            </a:r>
          </a:p>
          <a:p>
            <a:pPr>
              <a:buClrTx/>
              <a:buFontTx/>
              <a:buNone/>
            </a:pPr>
            <a:endParaRPr lang="it-IT" sz="1400">
              <a:cs typeface="Times New Roman" charset="0"/>
            </a:endParaRPr>
          </a:p>
          <a:p>
            <a:pPr marL="214313" indent="-212725">
              <a:buSzPct val="45000"/>
              <a:buFont typeface="Wingdings" charset="0"/>
              <a:buChar char=""/>
            </a:pPr>
            <a:r>
              <a:rPr lang="it-IT" sz="1400">
                <a:cs typeface="Times New Roman" charset="0"/>
              </a:rPr>
              <a:t>pHVTT (also mVI): 153 patients</a:t>
            </a:r>
          </a:p>
          <a:p>
            <a:pPr marL="214313" indent="-212725">
              <a:buSzPct val="45000"/>
              <a:buFont typeface="Wingdings" charset="0"/>
              <a:buChar char=""/>
            </a:pPr>
            <a:r>
              <a:rPr lang="it-IT" sz="1400">
                <a:cs typeface="Times New Roman" charset="0"/>
              </a:rPr>
              <a:t>MHVTT: 21 patients</a:t>
            </a:r>
          </a:p>
          <a:p>
            <a:pPr marL="214313" indent="-212725">
              <a:buSzPct val="45000"/>
              <a:buFont typeface="Wingdings" charset="0"/>
              <a:buChar char=""/>
            </a:pPr>
            <a:r>
              <a:rPr lang="it-IT" sz="1400">
                <a:cs typeface="Times New Roman" charset="0"/>
              </a:rPr>
              <a:t>IVCVTT: 13 patients</a:t>
            </a: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r>
              <a:rPr lang="it-IT" sz="1400">
                <a:cs typeface="Times New Roman" charset="0"/>
              </a:rPr>
              <a:t>Median survival times (MSTs)</a:t>
            </a:r>
          </a:p>
          <a:p>
            <a:pPr>
              <a:buClrTx/>
              <a:buFontTx/>
              <a:buNone/>
            </a:pPr>
            <a:r>
              <a:rPr lang="it-IT" sz="1400">
                <a:cs typeface="Times New Roman" charset="0"/>
              </a:rPr>
              <a:t>pHVTT: 5.27 years</a:t>
            </a:r>
          </a:p>
          <a:p>
            <a:pPr>
              <a:buClrTx/>
              <a:buFontTx/>
              <a:buNone/>
            </a:pPr>
            <a:r>
              <a:rPr lang="it-IT" sz="1400">
                <a:cs typeface="Times New Roman" charset="0"/>
              </a:rPr>
              <a:t>mHVTT: 3.95 years (P=0.77)</a:t>
            </a:r>
          </a:p>
          <a:p>
            <a:pPr>
              <a:buClrTx/>
              <a:buFontTx/>
              <a:buNone/>
            </a:pPr>
            <a:endParaRPr lang="it-IT" sz="1400">
              <a:cs typeface="Times New Roman" charset="0"/>
            </a:endParaRPr>
          </a:p>
          <a:p>
            <a:pPr>
              <a:buClrTx/>
              <a:buFontTx/>
              <a:buNone/>
            </a:pPr>
            <a:r>
              <a:rPr lang="it-IT" sz="1400">
                <a:cs typeface="Times New Roman" charset="0"/>
              </a:rPr>
              <a:t>Median time to recurrence (TTR):</a:t>
            </a:r>
          </a:p>
          <a:p>
            <a:pPr>
              <a:buClrTx/>
              <a:buFontTx/>
              <a:buNone/>
            </a:pPr>
            <a:r>
              <a:rPr lang="it-IT" sz="1400">
                <a:cs typeface="Times New Roman" charset="0"/>
              </a:rPr>
              <a:t>pHVTT: 1.06 years</a:t>
            </a:r>
          </a:p>
          <a:p>
            <a:pPr>
              <a:buClrTx/>
              <a:buFontTx/>
              <a:buNone/>
            </a:pPr>
            <a:r>
              <a:rPr lang="it-IT" sz="1400">
                <a:cs typeface="Times New Roman" charset="0"/>
              </a:rPr>
              <a:t>mHVTT: 0.41 years (P=0.74)</a:t>
            </a: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r>
              <a:rPr lang="it-IT" sz="1400">
                <a:cs typeface="Times New Roman" charset="0"/>
              </a:rPr>
              <a:t>In IVCTT-group:</a:t>
            </a:r>
          </a:p>
          <a:p>
            <a:pPr>
              <a:buClrTx/>
              <a:buFontTx/>
              <a:buNone/>
            </a:pPr>
            <a:r>
              <a:rPr lang="it-IT" sz="1400">
                <a:cs typeface="Times New Roman" charset="0"/>
              </a:rPr>
              <a:t>MST: 1.39 years</a:t>
            </a:r>
          </a:p>
          <a:p>
            <a:pPr>
              <a:buClrTx/>
              <a:buFontTx/>
              <a:buNone/>
            </a:pPr>
            <a:r>
              <a:rPr lang="it-IT" sz="1400">
                <a:cs typeface="Times New Roman" charset="0"/>
              </a:rPr>
              <a:t>TTR: 0,25 years</a:t>
            </a: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576263"/>
            <a:ext cx="5537200" cy="62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75" y="466725"/>
            <a:ext cx="774700" cy="97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6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36525"/>
            <a:ext cx="6242050" cy="29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5" name="Text Box 5"/>
          <p:cNvSpPr txBox="1">
            <a:spLocks noChangeArrowheads="1"/>
          </p:cNvSpPr>
          <p:nvPr/>
        </p:nvSpPr>
        <p:spPr bwMode="auto">
          <a:xfrm>
            <a:off x="6767513" y="6611938"/>
            <a:ext cx="2335212"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Kokudo et al, J Hepatol 2014; In press</a:t>
            </a:r>
          </a:p>
        </p:txBody>
      </p:sp>
      <p:pic>
        <p:nvPicPr>
          <p:cNvPr id="716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2303463"/>
            <a:ext cx="4464050" cy="3455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144463" y="1728788"/>
            <a:ext cx="58943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1431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9pPr>
          </a:lstStyle>
          <a:p>
            <a:pPr>
              <a:buClrTx/>
              <a:buFontTx/>
              <a:buNone/>
            </a:pPr>
            <a:r>
              <a:rPr lang="it-IT" sz="1400">
                <a:cs typeface="Times New Roman" charset="0"/>
              </a:rPr>
              <a:t>Retrospective analysis of HCC_HR database</a:t>
            </a:r>
          </a:p>
          <a:p>
            <a:pPr>
              <a:buClrTx/>
              <a:buFontTx/>
              <a:buNone/>
            </a:pPr>
            <a:r>
              <a:rPr lang="it-IT" sz="1400">
                <a:cs typeface="Times New Roman" charset="0"/>
              </a:rPr>
              <a:t>Between October 1994 and December 2011 </a:t>
            </a:r>
          </a:p>
          <a:p>
            <a:pPr>
              <a:buClrTx/>
              <a:buFontTx/>
              <a:buNone/>
            </a:pPr>
            <a:r>
              <a:rPr lang="it-IT" sz="1400">
                <a:cs typeface="Times New Roman" charset="0"/>
              </a:rPr>
              <a:t>in a tertiary care Japanese hospital</a:t>
            </a:r>
          </a:p>
          <a:p>
            <a:pPr>
              <a:buClrTx/>
              <a:buFontTx/>
              <a:buNone/>
            </a:pPr>
            <a:endParaRPr lang="it-IT" sz="1400">
              <a:cs typeface="Times New Roman" charset="0"/>
            </a:endParaRPr>
          </a:p>
          <a:p>
            <a:pPr marL="214313" indent="-212725">
              <a:buSzPct val="45000"/>
              <a:buFont typeface="Wingdings" charset="0"/>
              <a:buChar char=""/>
            </a:pPr>
            <a:r>
              <a:rPr lang="it-IT" sz="1400">
                <a:cs typeface="Times New Roman" charset="0"/>
              </a:rPr>
              <a:t>pHVTT (also mVI): 153 patients</a:t>
            </a:r>
          </a:p>
          <a:p>
            <a:pPr marL="214313" indent="-212725">
              <a:buSzPct val="45000"/>
              <a:buFont typeface="Wingdings" charset="0"/>
              <a:buChar char=""/>
            </a:pPr>
            <a:r>
              <a:rPr lang="it-IT" sz="1400">
                <a:cs typeface="Times New Roman" charset="0"/>
              </a:rPr>
              <a:t>MHVTT: 21 patients</a:t>
            </a:r>
          </a:p>
          <a:p>
            <a:pPr marL="214313" indent="-212725">
              <a:buSzPct val="45000"/>
              <a:buFont typeface="Wingdings" charset="0"/>
              <a:buChar char=""/>
            </a:pPr>
            <a:r>
              <a:rPr lang="it-IT" sz="1400">
                <a:cs typeface="Times New Roman" charset="0"/>
              </a:rPr>
              <a:t>IVCVTT: 13 patients</a:t>
            </a: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r>
              <a:rPr lang="it-IT" sz="1400">
                <a:cs typeface="Times New Roman" charset="0"/>
              </a:rPr>
              <a:t>Median survival times (MSTs)</a:t>
            </a:r>
          </a:p>
          <a:p>
            <a:pPr>
              <a:buClrTx/>
              <a:buFontTx/>
              <a:buNone/>
            </a:pPr>
            <a:r>
              <a:rPr lang="it-IT" sz="1400">
                <a:cs typeface="Times New Roman" charset="0"/>
              </a:rPr>
              <a:t>pHVTT: 5.27 years</a:t>
            </a:r>
          </a:p>
          <a:p>
            <a:pPr>
              <a:buClrTx/>
              <a:buFontTx/>
              <a:buNone/>
            </a:pPr>
            <a:r>
              <a:rPr lang="it-IT" sz="1400">
                <a:cs typeface="Times New Roman" charset="0"/>
              </a:rPr>
              <a:t>mHVTT: 3.95 years (P=0.77)</a:t>
            </a:r>
          </a:p>
          <a:p>
            <a:pPr>
              <a:buClrTx/>
              <a:buFontTx/>
              <a:buNone/>
            </a:pPr>
            <a:endParaRPr lang="it-IT" sz="1400">
              <a:cs typeface="Times New Roman" charset="0"/>
            </a:endParaRPr>
          </a:p>
          <a:p>
            <a:pPr>
              <a:buClrTx/>
              <a:buFontTx/>
              <a:buNone/>
            </a:pPr>
            <a:r>
              <a:rPr lang="it-IT" sz="1400">
                <a:cs typeface="Times New Roman" charset="0"/>
              </a:rPr>
              <a:t>Median time to recurrence (TTR):</a:t>
            </a:r>
          </a:p>
          <a:p>
            <a:pPr>
              <a:buClrTx/>
              <a:buFontTx/>
              <a:buNone/>
            </a:pPr>
            <a:r>
              <a:rPr lang="it-IT" sz="1400">
                <a:cs typeface="Times New Roman" charset="0"/>
              </a:rPr>
              <a:t>pHVTT: 1.06 years</a:t>
            </a:r>
          </a:p>
          <a:p>
            <a:pPr>
              <a:buClrTx/>
              <a:buFontTx/>
              <a:buNone/>
            </a:pPr>
            <a:r>
              <a:rPr lang="it-IT" sz="1400">
                <a:cs typeface="Times New Roman" charset="0"/>
              </a:rPr>
              <a:t>mHVTT: 0.41 years (P=0.74)</a:t>
            </a: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r>
              <a:rPr lang="it-IT" sz="1400">
                <a:cs typeface="Times New Roman" charset="0"/>
              </a:rPr>
              <a:t>In IVCTT-group:</a:t>
            </a:r>
          </a:p>
          <a:p>
            <a:pPr>
              <a:buClrTx/>
              <a:buFontTx/>
              <a:buNone/>
            </a:pPr>
            <a:r>
              <a:rPr lang="it-IT" sz="1400">
                <a:cs typeface="Times New Roman" charset="0"/>
              </a:rPr>
              <a:t>MST: 1.39 years</a:t>
            </a:r>
          </a:p>
          <a:p>
            <a:pPr>
              <a:buClrTx/>
              <a:buFontTx/>
              <a:buNone/>
            </a:pPr>
            <a:r>
              <a:rPr lang="it-IT" sz="1400">
                <a:cs typeface="Times New Roman" charset="0"/>
              </a:rPr>
              <a:t>TTR: 0,25 years</a:t>
            </a:r>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576263"/>
            <a:ext cx="5537200" cy="62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75" y="466725"/>
            <a:ext cx="774700" cy="97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36525"/>
            <a:ext cx="6242050" cy="29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09" name="Text Box 5"/>
          <p:cNvSpPr txBox="1">
            <a:spLocks noChangeArrowheads="1"/>
          </p:cNvSpPr>
          <p:nvPr/>
        </p:nvSpPr>
        <p:spPr bwMode="auto">
          <a:xfrm>
            <a:off x="6767513" y="6611938"/>
            <a:ext cx="2335212"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Kokudo et al, J Hepatol 2014; In press</a:t>
            </a:r>
          </a:p>
        </p:txBody>
      </p:sp>
      <p:pic>
        <p:nvPicPr>
          <p:cNvPr id="727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2347913"/>
            <a:ext cx="4413250" cy="341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144463" y="1728788"/>
            <a:ext cx="5894387" cy="410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1431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9pPr>
          </a:lstStyle>
          <a:p>
            <a:pPr>
              <a:buClrTx/>
              <a:buFontTx/>
              <a:buNone/>
            </a:pPr>
            <a:r>
              <a:rPr lang="it-IT" sz="1400">
                <a:cs typeface="Times New Roman" charset="0"/>
              </a:rPr>
              <a:t>Retrospective analysis of HCC_HR database</a:t>
            </a:r>
          </a:p>
          <a:p>
            <a:pPr>
              <a:buClrTx/>
              <a:buFontTx/>
              <a:buNone/>
            </a:pPr>
            <a:r>
              <a:rPr lang="it-IT" sz="1400">
                <a:cs typeface="Times New Roman" charset="0"/>
              </a:rPr>
              <a:t>Between October 1994 and December 2011 </a:t>
            </a:r>
          </a:p>
          <a:p>
            <a:pPr>
              <a:buClrTx/>
              <a:buFontTx/>
              <a:buNone/>
            </a:pPr>
            <a:r>
              <a:rPr lang="it-IT" sz="1400">
                <a:cs typeface="Times New Roman" charset="0"/>
              </a:rPr>
              <a:t>in a tertiary care Japanese hospital</a:t>
            </a:r>
          </a:p>
          <a:p>
            <a:pPr>
              <a:buClrTx/>
              <a:buFontTx/>
              <a:buNone/>
            </a:pPr>
            <a:endParaRPr lang="it-IT" sz="1400">
              <a:cs typeface="Times New Roman" charset="0"/>
            </a:endParaRPr>
          </a:p>
          <a:p>
            <a:pPr marL="214313" indent="-212725">
              <a:buSzPct val="45000"/>
              <a:buFont typeface="Wingdings" charset="0"/>
              <a:buChar char=""/>
            </a:pPr>
            <a:r>
              <a:rPr lang="it-IT" sz="1400">
                <a:cs typeface="Times New Roman" charset="0"/>
              </a:rPr>
              <a:t>pHVTT (also mVI): 153 patients</a:t>
            </a:r>
          </a:p>
          <a:p>
            <a:pPr marL="214313" indent="-212725">
              <a:buSzPct val="45000"/>
              <a:buFont typeface="Wingdings" charset="0"/>
              <a:buChar char=""/>
            </a:pPr>
            <a:r>
              <a:rPr lang="it-IT" sz="1400">
                <a:cs typeface="Times New Roman" charset="0"/>
              </a:rPr>
              <a:t>MHVTT: 21 patients</a:t>
            </a:r>
          </a:p>
          <a:p>
            <a:pPr marL="214313" indent="-212725">
              <a:buSzPct val="45000"/>
              <a:buFont typeface="Wingdings" charset="0"/>
              <a:buChar char=""/>
            </a:pPr>
            <a:r>
              <a:rPr lang="it-IT" sz="1400">
                <a:cs typeface="Times New Roman" charset="0"/>
              </a:rPr>
              <a:t>IVCVTT: 13 patients</a:t>
            </a: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endParaRPr lang="it-IT" sz="1400">
              <a:cs typeface="Times New Roman" charset="0"/>
            </a:endParaRP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576263"/>
            <a:ext cx="5537200" cy="62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75" y="466725"/>
            <a:ext cx="774700" cy="97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36525"/>
            <a:ext cx="6242050" cy="29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33" name="Text Box 5"/>
          <p:cNvSpPr txBox="1">
            <a:spLocks noChangeArrowheads="1"/>
          </p:cNvSpPr>
          <p:nvPr/>
        </p:nvSpPr>
        <p:spPr bwMode="auto">
          <a:xfrm>
            <a:off x="6767513" y="6611938"/>
            <a:ext cx="2335212"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Kokudo et al, J Hepatol 2014; In press</a:t>
            </a:r>
          </a:p>
        </p:txBody>
      </p:sp>
      <p:pic>
        <p:nvPicPr>
          <p:cNvPr id="737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2347913"/>
            <a:ext cx="4268788" cy="341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35" name="Text Box 7"/>
          <p:cNvSpPr txBox="1">
            <a:spLocks noChangeArrowheads="1"/>
          </p:cNvSpPr>
          <p:nvPr/>
        </p:nvSpPr>
        <p:spPr bwMode="auto">
          <a:xfrm>
            <a:off x="360363" y="4525963"/>
            <a:ext cx="3527425"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1400" b="1">
                <a:cs typeface="Times New Roman" charset="0"/>
              </a:rPr>
              <a:t>MST of CPT-B patients </a:t>
            </a:r>
          </a:p>
          <a:p>
            <a:pPr algn="ctr">
              <a:buClrTx/>
              <a:buFontTx/>
              <a:buNone/>
            </a:pPr>
            <a:r>
              <a:rPr lang="it-IT" sz="1400" b="1">
                <a:cs typeface="Times New Roman" charset="0"/>
              </a:rPr>
              <a:t>was significantly worse </a:t>
            </a:r>
          </a:p>
          <a:p>
            <a:pPr algn="ctr">
              <a:buClrTx/>
              <a:buFontTx/>
              <a:buNone/>
            </a:pPr>
            <a:r>
              <a:rPr lang="it-IT" sz="1400" b="1">
                <a:cs typeface="Times New Roman" charset="0"/>
              </a:rPr>
              <a:t>(2.39 vs. 0.44 years, P=0.0001)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144463" y="1728788"/>
            <a:ext cx="5894387" cy="410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1431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ＭＳ Ｐゴシック" charset="0"/>
                <a:cs typeface="Arial" charset="0"/>
              </a:defRPr>
            </a:lvl9pPr>
          </a:lstStyle>
          <a:p>
            <a:pPr>
              <a:buClrTx/>
              <a:buFontTx/>
              <a:buNone/>
            </a:pPr>
            <a:r>
              <a:rPr lang="it-IT" sz="1400">
                <a:cs typeface="Times New Roman" charset="0"/>
              </a:rPr>
              <a:t>Retrospective analysis of HCC_HR database</a:t>
            </a:r>
          </a:p>
          <a:p>
            <a:pPr>
              <a:buClrTx/>
              <a:buFontTx/>
              <a:buNone/>
            </a:pPr>
            <a:r>
              <a:rPr lang="it-IT" sz="1400">
                <a:cs typeface="Times New Roman" charset="0"/>
              </a:rPr>
              <a:t>Between October 1994 and December 2011 </a:t>
            </a:r>
          </a:p>
          <a:p>
            <a:pPr>
              <a:buClrTx/>
              <a:buFontTx/>
              <a:buNone/>
            </a:pPr>
            <a:r>
              <a:rPr lang="it-IT" sz="1400">
                <a:cs typeface="Times New Roman" charset="0"/>
              </a:rPr>
              <a:t>in a tertiary care Japanese hospital</a:t>
            </a:r>
          </a:p>
          <a:p>
            <a:pPr>
              <a:buClrTx/>
              <a:buFontTx/>
              <a:buNone/>
            </a:pPr>
            <a:endParaRPr lang="it-IT" sz="1400">
              <a:cs typeface="Times New Roman" charset="0"/>
            </a:endParaRPr>
          </a:p>
          <a:p>
            <a:pPr marL="214313" indent="-212725">
              <a:buSzPct val="45000"/>
              <a:buFont typeface="Wingdings" charset="0"/>
              <a:buChar char=""/>
            </a:pPr>
            <a:r>
              <a:rPr lang="it-IT" sz="1400">
                <a:cs typeface="Times New Roman" charset="0"/>
              </a:rPr>
              <a:t>pHVTT (also mVI): 153 patients</a:t>
            </a:r>
          </a:p>
          <a:p>
            <a:pPr marL="214313" indent="-212725">
              <a:buSzPct val="45000"/>
              <a:buFont typeface="Wingdings" charset="0"/>
              <a:buChar char=""/>
            </a:pPr>
            <a:r>
              <a:rPr lang="it-IT" sz="1400">
                <a:cs typeface="Times New Roman" charset="0"/>
              </a:rPr>
              <a:t>MHVTT: 21 patients</a:t>
            </a:r>
          </a:p>
          <a:p>
            <a:pPr marL="214313" indent="-212725">
              <a:buSzPct val="45000"/>
              <a:buFont typeface="Wingdings" charset="0"/>
              <a:buChar char=""/>
            </a:pPr>
            <a:r>
              <a:rPr lang="it-IT" sz="1400">
                <a:cs typeface="Times New Roman" charset="0"/>
              </a:rPr>
              <a:t>IVCVTT: 13 patients</a:t>
            </a: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endParaRPr lang="it-IT" sz="1400">
              <a:cs typeface="Times New Roman" charset="0"/>
            </a:endParaRPr>
          </a:p>
          <a:p>
            <a:pPr>
              <a:buClrTx/>
              <a:buFontTx/>
              <a:buNone/>
            </a:pPr>
            <a:r>
              <a:rPr lang="it-IT" sz="1400" b="1">
                <a:cs typeface="Times New Roman" charset="0"/>
              </a:rPr>
              <a:t>Multivariate analyses revealed </a:t>
            </a:r>
          </a:p>
          <a:p>
            <a:pPr>
              <a:buClrTx/>
              <a:buFontTx/>
              <a:buNone/>
            </a:pPr>
            <a:r>
              <a:rPr lang="it-IT" sz="1400" b="1">
                <a:cs typeface="Times New Roman" charset="0"/>
              </a:rPr>
              <a:t>IVCTT (risk ratio [RR] 2.54, P=0.024)</a:t>
            </a:r>
          </a:p>
          <a:p>
            <a:pPr>
              <a:buClrTx/>
              <a:buFontTx/>
              <a:buNone/>
            </a:pPr>
            <a:r>
              <a:rPr lang="it-IT" sz="1400" b="1">
                <a:cs typeface="Times New Roman" charset="0"/>
              </a:rPr>
              <a:t>R 1/2 resection (RR 2.08, P=0.017) </a:t>
            </a:r>
          </a:p>
          <a:p>
            <a:pPr>
              <a:buClrTx/>
              <a:buFontTx/>
              <a:buNone/>
            </a:pPr>
            <a:r>
              <a:rPr lang="it-IT" sz="1400" b="1">
                <a:cs typeface="Times New Roman" charset="0"/>
              </a:rPr>
              <a:t>as risk factors for the overall survival</a:t>
            </a: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576263"/>
            <a:ext cx="5537200" cy="62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75" y="466725"/>
            <a:ext cx="774700" cy="97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38113"/>
            <a:ext cx="6242050" cy="29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757" name="Text Box 5"/>
          <p:cNvSpPr txBox="1">
            <a:spLocks noChangeArrowheads="1"/>
          </p:cNvSpPr>
          <p:nvPr/>
        </p:nvSpPr>
        <p:spPr bwMode="auto">
          <a:xfrm>
            <a:off x="6767513" y="6611938"/>
            <a:ext cx="2335212"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r">
              <a:buClrTx/>
              <a:buFontTx/>
              <a:buNone/>
            </a:pPr>
            <a:r>
              <a:rPr lang="it-IT" sz="1000"/>
              <a:t>Kokudo et al, J Hepatol 2014; In press</a:t>
            </a:r>
          </a:p>
        </p:txBody>
      </p:sp>
      <p:pic>
        <p:nvPicPr>
          <p:cNvPr id="747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4725" y="1763713"/>
            <a:ext cx="5486400" cy="471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759" name="Rectangle 7"/>
          <p:cNvSpPr>
            <a:spLocks noChangeArrowheads="1"/>
          </p:cNvSpPr>
          <p:nvPr/>
        </p:nvSpPr>
        <p:spPr bwMode="auto">
          <a:xfrm>
            <a:off x="214313" y="3359150"/>
            <a:ext cx="8785225" cy="228917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cs typeface="Times New Roman" charset="0"/>
              </a:rPr>
              <a:t>Hepatic resection provided acceptable outcomes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cs typeface="Times New Roman" charset="0"/>
              </a:rPr>
              <a:t>in HCC patients with mHVTT or pHVTT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cs typeface="Times New Roman" charset="0"/>
              </a:rPr>
              <a:t>when R0 resection was feasible</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cs typeface="Times New Roman"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cs typeface="Times New Roman" charset="0"/>
              </a:rPr>
              <a:t>Resection of HCC may be attempted even in patients with IVCTT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cs typeface="Times New Roman" charset="0"/>
              </a:rPr>
              <a:t>in the presence of good liver function</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000000"/>
              </a:solidFill>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indefinite" fill="hold">
                                          <p:stCondLst>
                                            <p:cond delay="0"/>
                                          </p:stCondLst>
                                        </p:cTn>
                                        <p:tgtEl>
                                          <p:spTgt spid="74759"/>
                                        </p:tgtEl>
                                        <p:attrNameLst>
                                          <p:attrName>style.visibility</p:attrName>
                                        </p:attrNameLst>
                                      </p:cBhvr>
                                      <p:to>
                                        <p:strVal val="visible"/>
                                      </p:to>
                                    </p:set>
                                    <p:animEffect transition="in" filter="fade">
                                      <p:cBhvr additive="repl">
                                        <p:cTn id="7" dur="5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6988175" y="6597650"/>
            <a:ext cx="21859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Bruix J, Sherman. Hepatology 2010</a:t>
            </a:r>
          </a:p>
        </p:txBody>
      </p:sp>
      <p:sp>
        <p:nvSpPr>
          <p:cNvPr id="75778" name="Text Box 2"/>
          <p:cNvSpPr txBox="1">
            <a:spLocks noChangeArrowheads="1"/>
          </p:cNvSpPr>
          <p:nvPr/>
        </p:nvSpPr>
        <p:spPr bwMode="auto">
          <a:xfrm>
            <a:off x="1260475" y="188913"/>
            <a:ext cx="691197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it-IT" sz="3200" b="1">
                <a:solidFill>
                  <a:srgbClr val="0070C0"/>
                </a:solidFill>
                <a:latin typeface="Calibri" charset="0"/>
              </a:rPr>
              <a:t>Laparoscopy  and HCC: </a:t>
            </a:r>
          </a:p>
          <a:p>
            <a:pPr algn="ctr">
              <a:buClrTx/>
              <a:buFontTx/>
              <a:buNone/>
            </a:pPr>
            <a:r>
              <a:rPr lang="it-IT" sz="3200" b="1">
                <a:solidFill>
                  <a:srgbClr val="0070C0"/>
                </a:solidFill>
                <a:latin typeface="Calibri" charset="0"/>
              </a:rPr>
              <a:t>high potential, poor evidence</a:t>
            </a:r>
          </a:p>
        </p:txBody>
      </p:sp>
      <p:sp>
        <p:nvSpPr>
          <p:cNvPr id="75779" name="Text Box 3"/>
          <p:cNvSpPr txBox="1">
            <a:spLocks noChangeArrowheads="1"/>
          </p:cNvSpPr>
          <p:nvPr/>
        </p:nvSpPr>
        <p:spPr bwMode="auto">
          <a:xfrm>
            <a:off x="250825" y="3068638"/>
            <a:ext cx="8642350" cy="1373187"/>
          </a:xfrm>
          <a:prstGeom prst="rect">
            <a:avLst/>
          </a:prstGeom>
          <a:solidFill>
            <a:srgbClr val="8EB4E3"/>
          </a:solidFill>
          <a:ln>
            <a:noFill/>
          </a:ln>
          <a:effectLst>
            <a:outerShdw blurRad="63500" dist="17819" dir="2700000" algn="ctr" rotWithShape="0">
              <a:srgbClr val="4D004D"/>
            </a:outerShdw>
          </a:effectLst>
          <a:extLst>
            <a:ext uri="{91240B29-F687-4F45-9708-019B960494DF}">
              <a14:hiddenLine xmlns:a14="http://schemas.microsoft.com/office/drawing/2010/main" w="9525" cap="flat">
                <a:solidFill>
                  <a:srgbClr val="80808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endParaRPr lang="it-IT" sz="2800">
              <a:latin typeface="Calibri" charset="0"/>
            </a:endParaRPr>
          </a:p>
          <a:p>
            <a:pPr algn="ctr">
              <a:buClrTx/>
              <a:buFontTx/>
              <a:buNone/>
            </a:pPr>
            <a:r>
              <a:rPr lang="it-IT" sz="2800">
                <a:latin typeface="Calibri" charset="0"/>
              </a:rPr>
              <a:t>Laparoscopic approach is an orphan procedure</a:t>
            </a:r>
          </a:p>
          <a:p>
            <a:pPr algn="ctr">
              <a:buClrTx/>
              <a:buFontTx/>
              <a:buNone/>
            </a:pPr>
            <a:endParaRPr lang="it-IT" sz="2800">
              <a:latin typeface="Calibri" charset="0"/>
            </a:endParaRPr>
          </a:p>
        </p:txBody>
      </p:sp>
      <p:graphicFrame>
        <p:nvGraphicFramePr>
          <p:cNvPr id="75780" name="Object 4"/>
          <p:cNvGraphicFramePr>
            <a:graphicFrameLocks noChangeAspect="1"/>
          </p:cNvGraphicFramePr>
          <p:nvPr/>
        </p:nvGraphicFramePr>
        <p:xfrm>
          <a:off x="28575" y="1516063"/>
          <a:ext cx="9144000" cy="5329237"/>
        </p:xfrm>
        <a:graphic>
          <a:graphicData uri="http://schemas.openxmlformats.org/presentationml/2006/ole">
            <mc:AlternateContent xmlns:mc="http://schemas.openxmlformats.org/markup-compatibility/2006">
              <mc:Choice xmlns:v="urn:schemas-microsoft-com:vml" Requires="v">
                <p:oleObj spid="_x0000_s75788" r:id="rId4" imgW="9296280" imgH="6997680" progId="">
                  <p:embed/>
                </p:oleObj>
              </mc:Choice>
              <mc:Fallback>
                <p:oleObj r:id="rId4" imgW="9296280" imgH="69976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1516063"/>
                        <a:ext cx="9144000" cy="532923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75779"/>
                                        </p:tgtEl>
                                        <p:attrNameLst>
                                          <p:attrName>style.visibility</p:attrName>
                                        </p:attrNameLst>
                                      </p:cBhvr>
                                      <p:to>
                                        <p:strVal val="visible"/>
                                      </p:to>
                                    </p:set>
                                    <p:animEffect transition="in" filter="fade">
                                      <p:cBhvr additive="repl">
                                        <p:cTn id="7" dur="2000"/>
                                        <p:tgtEl>
                                          <p:spTgt spid="75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75780"/>
                                        </p:tgtEl>
                                        <p:attrNameLst>
                                          <p:attrName>style.visibility</p:attrName>
                                        </p:attrNameLst>
                                      </p:cBhvr>
                                      <p:to>
                                        <p:strVal val="visible"/>
                                      </p:to>
                                    </p:set>
                                    <p:animEffect transition="in" filter="fade">
                                      <p:cBhvr additive="repl">
                                        <p:cTn id="12" dur="20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477838"/>
            <a:ext cx="6180138"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802" name="Rectangle 2"/>
          <p:cNvSpPr>
            <a:spLocks noChangeArrowheads="1"/>
          </p:cNvSpPr>
          <p:nvPr/>
        </p:nvSpPr>
        <p:spPr bwMode="auto">
          <a:xfrm>
            <a:off x="6300788" y="6638925"/>
            <a:ext cx="28702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Belli G et al, Surg Endosc (2007) 21:2004–2011</a:t>
            </a:r>
          </a:p>
        </p:txBody>
      </p:sp>
      <p:sp>
        <p:nvSpPr>
          <p:cNvPr id="76803" name="Rectangle 3"/>
          <p:cNvSpPr>
            <a:spLocks noChangeArrowheads="1"/>
          </p:cNvSpPr>
          <p:nvPr/>
        </p:nvSpPr>
        <p:spPr bwMode="auto">
          <a:xfrm>
            <a:off x="322263" y="2133600"/>
            <a:ext cx="4321175" cy="456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From May 2000 to October 2004</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23 Laparoscopic Hepatectomy  for HCC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23 Open Hepatectomy for HCC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Selection criteria:</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Small (size\5 cm), exophytic, or subcapsular tumor located in the left or peripheral right segments of the liver (II–VI segments, Couinaud)</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Well-compensated cirrhosis (Child-Pugh A)</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ASA score lower than 3</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LH group:</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15 subsegmentectomies,</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3 segmentectomies,</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5 left lateral sectionectomies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OH group:</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12 subsegmentectomies</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5 segmentectomies</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6 left lateral sectionectomies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p:txBody>
      </p:sp>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213" y="2133600"/>
            <a:ext cx="3944937" cy="345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805" name="Rectangle 5"/>
          <p:cNvSpPr>
            <a:spLocks noChangeArrowheads="1"/>
          </p:cNvSpPr>
          <p:nvPr/>
        </p:nvSpPr>
        <p:spPr bwMode="auto">
          <a:xfrm>
            <a:off x="5184775" y="5715000"/>
            <a:ext cx="3490913" cy="733425"/>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No statistically significant difference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in mortality and 2-year survival rates between the two groups</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04813"/>
            <a:ext cx="6180138"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26" name="Rectangle 2"/>
          <p:cNvSpPr>
            <a:spLocks noChangeArrowheads="1"/>
          </p:cNvSpPr>
          <p:nvPr/>
        </p:nvSpPr>
        <p:spPr bwMode="auto">
          <a:xfrm>
            <a:off x="6300788" y="6638925"/>
            <a:ext cx="28702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Belli G et al, Surg Endosc (2007) 21:2004–2011</a:t>
            </a:r>
          </a:p>
        </p:txBody>
      </p:sp>
      <p:pic>
        <p:nvPicPr>
          <p:cNvPr id="77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412875"/>
            <a:ext cx="6911975" cy="399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28" name="Rectangle 4"/>
          <p:cNvSpPr>
            <a:spLocks noChangeArrowheads="1"/>
          </p:cNvSpPr>
          <p:nvPr/>
        </p:nvSpPr>
        <p:spPr bwMode="auto">
          <a:xfrm>
            <a:off x="1258888" y="4652963"/>
            <a:ext cx="6697662" cy="576262"/>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77829" name="Rectangle 5"/>
          <p:cNvSpPr>
            <a:spLocks noChangeArrowheads="1"/>
          </p:cNvSpPr>
          <p:nvPr/>
        </p:nvSpPr>
        <p:spPr bwMode="auto">
          <a:xfrm>
            <a:off x="1258888" y="2565400"/>
            <a:ext cx="6697662" cy="142875"/>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77830" name="Rectangle 6"/>
          <p:cNvSpPr>
            <a:spLocks noChangeArrowheads="1"/>
          </p:cNvSpPr>
          <p:nvPr/>
        </p:nvSpPr>
        <p:spPr bwMode="auto">
          <a:xfrm>
            <a:off x="1258888" y="2781300"/>
            <a:ext cx="6697662" cy="142875"/>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77831" name="Rectangle 7"/>
          <p:cNvSpPr>
            <a:spLocks noChangeArrowheads="1"/>
          </p:cNvSpPr>
          <p:nvPr/>
        </p:nvSpPr>
        <p:spPr bwMode="auto">
          <a:xfrm>
            <a:off x="1258888" y="3933825"/>
            <a:ext cx="6697662" cy="574675"/>
          </a:xfrm>
          <a:prstGeom prst="rect">
            <a:avLst/>
          </a:prstGeom>
          <a:solidFill>
            <a:srgbClr val="4F81BD">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77832" name="Rectangle 8"/>
          <p:cNvSpPr>
            <a:spLocks noChangeArrowheads="1"/>
          </p:cNvSpPr>
          <p:nvPr/>
        </p:nvSpPr>
        <p:spPr bwMode="auto">
          <a:xfrm>
            <a:off x="1258888" y="2060575"/>
            <a:ext cx="6697662" cy="144463"/>
          </a:xfrm>
          <a:prstGeom prst="rect">
            <a:avLst/>
          </a:prstGeom>
          <a:solidFill>
            <a:srgbClr val="FF0000">
              <a:alpha val="2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77833" name="Rectangle 9"/>
          <p:cNvSpPr>
            <a:spLocks noChangeArrowheads="1"/>
          </p:cNvSpPr>
          <p:nvPr/>
        </p:nvSpPr>
        <p:spPr bwMode="auto">
          <a:xfrm>
            <a:off x="358775" y="3327400"/>
            <a:ext cx="8569325" cy="2863850"/>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LLR is a safe and effective bridge for patients with small HCC on a waiting list for LT</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Laparoscopy offers:</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better post operative course</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shorter hospital stay </a:t>
            </a:r>
          </a:p>
          <a:p>
            <a:pPr>
              <a:buFont typeface="Times New Roman"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fewer post-operative complications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than the traditional open approach</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No statistically significant difference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rPr>
              <a:t>in mortality and 2-year survival rates between the two groups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a:solidFill>
                <a:srgbClr val="000000"/>
              </a:solidFill>
            </a:endParaRPr>
          </a:p>
        </p:txBody>
      </p:sp>
      <p:sp>
        <p:nvSpPr>
          <p:cNvPr id="77834" name="Text Box 10"/>
          <p:cNvSpPr txBox="1">
            <a:spLocks noChangeArrowheads="1"/>
          </p:cNvSpPr>
          <p:nvPr/>
        </p:nvSpPr>
        <p:spPr bwMode="auto">
          <a:xfrm>
            <a:off x="360363" y="3281363"/>
            <a:ext cx="130175" cy="279400"/>
          </a:xfrm>
          <a:prstGeom prst="rect">
            <a:avLst/>
          </a:prstGeom>
          <a:solidFill>
            <a:srgbClr val="6699FF">
              <a:alpha val="1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77835" name="AutoShape 11"/>
          <p:cNvSpPr>
            <a:spLocks noChangeArrowheads="1"/>
          </p:cNvSpPr>
          <p:nvPr/>
        </p:nvSpPr>
        <p:spPr bwMode="auto">
          <a:xfrm>
            <a:off x="539750" y="3573463"/>
            <a:ext cx="647700" cy="287337"/>
          </a:xfrm>
          <a:prstGeom prst="rightArrow">
            <a:avLst>
              <a:gd name="adj1" fmla="val 50000"/>
              <a:gd name="adj2" fmla="val 49998"/>
            </a:avLst>
          </a:prstGeom>
          <a:gradFill rotWithShape="0">
            <a:gsLst>
              <a:gs pos="0">
                <a:srgbClr val="2C5D98"/>
              </a:gs>
              <a:gs pos="100000">
                <a:srgbClr val="3A7CCB"/>
              </a:gs>
            </a:gsLst>
            <a:lin ang="5400000" scaled="1"/>
          </a:gradFill>
          <a:ln w="9360" cap="sq">
            <a:solidFill>
              <a:srgbClr val="4A7EBB"/>
            </a:solidFill>
            <a:miter lim="800000"/>
            <a:headEnd/>
            <a:tailEnd/>
          </a:ln>
          <a:effectLst>
            <a:outerShdw blurRad="63500" dist="75597" dir="1064680" algn="ctr" rotWithShape="0">
              <a:srgbClr val="808080">
                <a:alpha val="35036"/>
              </a:srgbClr>
            </a:outerShdw>
          </a:effectLst>
        </p:spPr>
        <p:txBody>
          <a:bodyPr wrap="none" anchor="ctr"/>
          <a:lstStyle/>
          <a:p>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77833"/>
                                        </p:tgtEl>
                                        <p:attrNameLst>
                                          <p:attrName>style.visibility</p:attrName>
                                        </p:attrNameLst>
                                      </p:cBhvr>
                                      <p:to>
                                        <p:strVal val="visible"/>
                                      </p:to>
                                    </p:set>
                                    <p:animEffect transition="in" filter="fade">
                                      <p:cBhvr additive="repl">
                                        <p:cTn id="7" dur="2000"/>
                                        <p:tgtEl>
                                          <p:spTgt spid="77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4679950" y="1304925"/>
            <a:ext cx="4356100" cy="545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457200" indent="-450850">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US" sz="2200">
              <a:solidFill>
                <a:srgbClr val="000000"/>
              </a:solidFill>
            </a:endParaRPr>
          </a:p>
          <a:p>
            <a:pPr marL="457200" indent="-450850">
              <a:buFont typeface="Times New Roman"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2200">
                <a:solidFill>
                  <a:srgbClr val="000000"/>
                </a:solidFill>
              </a:rPr>
              <a:t>Pathophysiological issues</a:t>
            </a:r>
          </a:p>
          <a:p>
            <a:pPr marL="457200" indent="-450850">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US" sz="2200" b="1">
              <a:solidFill>
                <a:srgbClr val="000000"/>
              </a:solidFill>
            </a:endParaRPr>
          </a:p>
          <a:p>
            <a:pPr marL="457200" indent="-450850">
              <a:buFont typeface="Times New Roman"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2200">
                <a:solidFill>
                  <a:srgbClr val="000000"/>
                </a:solidFill>
              </a:rPr>
              <a:t>Radicality</a:t>
            </a:r>
          </a:p>
          <a:p>
            <a:pPr marL="457200" indent="-450850">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US" sz="2200">
              <a:solidFill>
                <a:srgbClr val="000000"/>
              </a:solidFill>
            </a:endParaRPr>
          </a:p>
          <a:p>
            <a:pPr marL="457200" indent="-450850">
              <a:buFont typeface="Times New Roman"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2200">
                <a:solidFill>
                  <a:srgbClr val="000000"/>
                </a:solidFill>
              </a:rPr>
              <a:t>Multiple tumors</a:t>
            </a:r>
          </a:p>
          <a:p>
            <a:pPr marL="457200" indent="-450850">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US" sz="2200">
              <a:solidFill>
                <a:srgbClr val="000000"/>
              </a:solidFill>
            </a:endParaRPr>
          </a:p>
          <a:p>
            <a:pPr marL="457200" indent="-450850">
              <a:buFont typeface="Times New Roman"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2200">
                <a:solidFill>
                  <a:srgbClr val="000000"/>
                </a:solidFill>
              </a:rPr>
              <a:t>Large tumors</a:t>
            </a:r>
          </a:p>
          <a:p>
            <a:pPr marL="457200" indent="-450850">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US" sz="2200">
              <a:solidFill>
                <a:srgbClr val="000000"/>
              </a:solidFill>
            </a:endParaRPr>
          </a:p>
          <a:p>
            <a:pPr marL="457200" indent="-450850">
              <a:buFont typeface="Times New Roman"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2200">
                <a:solidFill>
                  <a:srgbClr val="000000"/>
                </a:solidFill>
              </a:rPr>
              <a:t>Portal hypertension</a:t>
            </a:r>
          </a:p>
          <a:p>
            <a:pPr marL="457200" indent="-450850">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US" sz="2200">
              <a:solidFill>
                <a:srgbClr val="000000"/>
              </a:solidFill>
            </a:endParaRPr>
          </a:p>
          <a:p>
            <a:pPr marL="457200" indent="-450850">
              <a:buFont typeface="Times New Roman"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2200">
                <a:solidFill>
                  <a:srgbClr val="000000"/>
                </a:solidFill>
              </a:rPr>
              <a:t>Potential for redo</a:t>
            </a:r>
          </a:p>
          <a:p>
            <a:pPr marL="457200" indent="-450850">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US" sz="2200">
              <a:solidFill>
                <a:srgbClr val="000000"/>
              </a:solidFill>
            </a:endParaRPr>
          </a:p>
          <a:p>
            <a:pPr marL="457200" indent="-450850">
              <a:buFont typeface="Times New Roman"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2200">
                <a:solidFill>
                  <a:srgbClr val="000000"/>
                </a:solidFill>
              </a:rPr>
              <a:t>Location</a:t>
            </a:r>
          </a:p>
          <a:p>
            <a:pPr marL="457200" indent="-450850">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en-US" sz="2200">
              <a:solidFill>
                <a:srgbClr val="000000"/>
              </a:solidFill>
            </a:endParaRPr>
          </a:p>
          <a:p>
            <a:pPr marL="457200" indent="-450850">
              <a:buFont typeface="Times New Roman"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2200">
                <a:solidFill>
                  <a:srgbClr val="000000"/>
                </a:solidFill>
              </a:rPr>
              <a:t>Multimodal Therapy</a:t>
            </a:r>
          </a:p>
        </p:txBody>
      </p:sp>
      <p:grpSp>
        <p:nvGrpSpPr>
          <p:cNvPr id="78850" name="Group 2"/>
          <p:cNvGrpSpPr>
            <a:grpSpLocks/>
          </p:cNvGrpSpPr>
          <p:nvPr/>
        </p:nvGrpSpPr>
        <p:grpSpPr bwMode="auto">
          <a:xfrm>
            <a:off x="-468313" y="1268413"/>
            <a:ext cx="4887913" cy="2584450"/>
            <a:chOff x="-295" y="799"/>
            <a:chExt cx="3079" cy="1628"/>
          </a:xfrm>
        </p:grpSpPr>
        <p:graphicFrame>
          <p:nvGraphicFramePr>
            <p:cNvPr id="78851" name="Object 3"/>
            <p:cNvGraphicFramePr>
              <a:graphicFrameLocks noChangeAspect="1"/>
            </p:cNvGraphicFramePr>
            <p:nvPr/>
          </p:nvGraphicFramePr>
          <p:xfrm>
            <a:off x="-295" y="799"/>
            <a:ext cx="3079" cy="1628"/>
          </p:xfrm>
          <a:graphic>
            <a:graphicData uri="http://schemas.openxmlformats.org/presentationml/2006/ole">
              <mc:AlternateContent xmlns:mc="http://schemas.openxmlformats.org/markup-compatibility/2006">
                <mc:Choice xmlns:v="urn:schemas-microsoft-com:vml" Requires="v">
                  <p:oleObj spid="_x0000_s78867" r:id="rId4" imgW="6870600" imgH="4076640" progId="">
                    <p:embed/>
                  </p:oleObj>
                </mc:Choice>
                <mc:Fallback>
                  <p:oleObj r:id="rId4" imgW="6870600" imgH="407664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 y="799"/>
                          <a:ext cx="3079" cy="162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8852" name="Oval 4"/>
            <p:cNvSpPr>
              <a:spLocks noChangeArrowheads="1"/>
            </p:cNvSpPr>
            <p:nvPr/>
          </p:nvSpPr>
          <p:spPr bwMode="auto">
            <a:xfrm>
              <a:off x="1065" y="1435"/>
              <a:ext cx="360" cy="332"/>
            </a:xfrm>
            <a:prstGeom prst="ellipse">
              <a:avLst/>
            </a:prstGeom>
            <a:solidFill>
              <a:srgbClr val="A84A2B"/>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78853" name="Rectangle 5"/>
            <p:cNvSpPr>
              <a:spLocks noChangeArrowheads="1"/>
            </p:cNvSpPr>
            <p:nvPr/>
          </p:nvSpPr>
          <p:spPr bwMode="auto">
            <a:xfrm>
              <a:off x="1084" y="1511"/>
              <a:ext cx="325"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VLS</a:t>
              </a:r>
            </a:p>
          </p:txBody>
        </p:sp>
        <p:sp>
          <p:nvSpPr>
            <p:cNvPr id="78854" name="Rectangle 6"/>
            <p:cNvSpPr>
              <a:spLocks noChangeArrowheads="1"/>
            </p:cNvSpPr>
            <p:nvPr/>
          </p:nvSpPr>
          <p:spPr bwMode="auto">
            <a:xfrm rot="2760000">
              <a:off x="1293" y="1186"/>
              <a:ext cx="611"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Resection</a:t>
              </a:r>
            </a:p>
          </p:txBody>
        </p:sp>
        <p:sp>
          <p:nvSpPr>
            <p:cNvPr id="78855" name="Rectangle 7"/>
            <p:cNvSpPr>
              <a:spLocks noChangeArrowheads="1"/>
            </p:cNvSpPr>
            <p:nvPr/>
          </p:nvSpPr>
          <p:spPr bwMode="auto">
            <a:xfrm rot="2640000">
              <a:off x="650" y="1796"/>
              <a:ext cx="51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C0504D"/>
                  </a:solidFill>
                </a:rPr>
                <a:t>Ablation</a:t>
              </a:r>
            </a:p>
          </p:txBody>
        </p:sp>
        <p:sp>
          <p:nvSpPr>
            <p:cNvPr id="78856" name="Rectangle 8"/>
            <p:cNvSpPr>
              <a:spLocks noChangeArrowheads="1"/>
            </p:cNvSpPr>
            <p:nvPr/>
          </p:nvSpPr>
          <p:spPr bwMode="auto">
            <a:xfrm rot="18840000">
              <a:off x="596" y="1187"/>
              <a:ext cx="611"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0000"/>
                  </a:solidFill>
                </a:rPr>
                <a:t>Stadiation</a:t>
              </a:r>
            </a:p>
          </p:txBody>
        </p:sp>
        <p:sp>
          <p:nvSpPr>
            <p:cNvPr id="78857" name="Rectangle 9"/>
            <p:cNvSpPr>
              <a:spLocks noChangeArrowheads="1"/>
            </p:cNvSpPr>
            <p:nvPr/>
          </p:nvSpPr>
          <p:spPr bwMode="auto">
            <a:xfrm rot="18720000">
              <a:off x="1344" y="1752"/>
              <a:ext cx="580"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rPr>
                <a:t>Potential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rPr>
                <a:t>for redo</a:t>
              </a:r>
            </a:p>
          </p:txBody>
        </p:sp>
      </p:grpSp>
      <p:sp>
        <p:nvSpPr>
          <p:cNvPr id="78858" name="Text Box 10"/>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Why Laparoscopic Liver Resection?</a:t>
            </a:r>
          </a:p>
        </p:txBody>
      </p:sp>
      <p:pic>
        <p:nvPicPr>
          <p:cNvPr id="788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810000"/>
            <a:ext cx="4064000" cy="304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3506788" y="2349500"/>
            <a:ext cx="2344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4440" tIns="32400" rIns="64440" bIns="32400">
            <a:spAutoFit/>
          </a:bodyPr>
          <a:lstStyle>
            <a:lvl1pPr marL="322263" indent="-3175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cs typeface="ＭＳ Ｐゴシック" charset="0"/>
              </a:defRPr>
            </a:lvl1pPr>
            <a:lvl2pPr marL="742950" indent="-28575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2pPr>
            <a:lvl3pPr marL="11430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3pPr>
            <a:lvl4pPr marL="16002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4pPr>
            <a:lvl5pPr marL="20574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9pPr>
          </a:lstStyle>
          <a:p>
            <a:pPr algn="just" eaLnBrk="1" hangingPunct="1"/>
            <a:r>
              <a:rPr lang="it-IT" sz="1800" b="1">
                <a:solidFill>
                  <a:srgbClr val="000000"/>
                </a:solidFill>
                <a:latin typeface="Calibri" charset="0"/>
              </a:rPr>
              <a:t>Complications</a:t>
            </a:r>
          </a:p>
        </p:txBody>
      </p:sp>
      <p:sp>
        <p:nvSpPr>
          <p:cNvPr id="123906" name="Text Box 2"/>
          <p:cNvSpPr txBox="1">
            <a:spLocks noChangeArrowheads="1"/>
          </p:cNvSpPr>
          <p:nvPr/>
        </p:nvSpPr>
        <p:spPr bwMode="auto">
          <a:xfrm>
            <a:off x="1776413" y="1268413"/>
            <a:ext cx="5575300" cy="887412"/>
          </a:xfrm>
          <a:prstGeom prst="rect">
            <a:avLst/>
          </a:prstGeom>
          <a:solidFill>
            <a:srgbClr val="6699FF">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64440" tIns="32400" rIns="64440" bIns="32400">
            <a:spAutoFit/>
          </a:bodyPr>
          <a:lstStyle>
            <a:lvl1pPr marL="322263" indent="-3175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cs typeface="ＭＳ Ｐゴシック" charset="0"/>
              </a:defRPr>
            </a:lvl1pPr>
            <a:lvl2pPr marL="742950" indent="-28575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2pPr>
            <a:lvl3pPr marL="11430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3pPr>
            <a:lvl4pPr marL="16002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4pPr>
            <a:lvl5pPr marL="20574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9pPr>
          </a:lstStyle>
          <a:p>
            <a:pPr algn="ctr" eaLnBrk="1" hangingPunct="1"/>
            <a:r>
              <a:rPr lang="it-IT" sz="1800">
                <a:solidFill>
                  <a:srgbClr val="000000"/>
                </a:solidFill>
                <a:latin typeface="Calibri" charset="0"/>
              </a:rPr>
              <a:t>Hepatobiliary Surgery and Liver Transplant Unit</a:t>
            </a:r>
          </a:p>
          <a:p>
            <a:pPr algn="ctr" eaLnBrk="1" hangingPunct="1"/>
            <a:r>
              <a:rPr lang="it-IT" sz="1800">
                <a:solidFill>
                  <a:srgbClr val="000000"/>
                </a:solidFill>
                <a:latin typeface="Calibri" charset="0"/>
              </a:rPr>
              <a:t>University of Padova </a:t>
            </a:r>
          </a:p>
          <a:p>
            <a:pPr algn="ctr" eaLnBrk="1" hangingPunct="1"/>
            <a:r>
              <a:rPr lang="it-IT" sz="1800">
                <a:solidFill>
                  <a:srgbClr val="000000"/>
                </a:solidFill>
                <a:latin typeface="Calibri" charset="0"/>
              </a:rPr>
              <a:t>(Prof. Umberto CILLO)</a:t>
            </a:r>
          </a:p>
        </p:txBody>
      </p:sp>
      <p:graphicFrame>
        <p:nvGraphicFramePr>
          <p:cNvPr id="108547" name="Group 3"/>
          <p:cNvGraphicFramePr>
            <a:graphicFrameLocks noGrp="1"/>
          </p:cNvGraphicFramePr>
          <p:nvPr/>
        </p:nvGraphicFramePr>
        <p:xfrm>
          <a:off x="2051050" y="2924175"/>
          <a:ext cx="5262563" cy="3603626"/>
        </p:xfrm>
        <a:graphic>
          <a:graphicData uri="http://schemas.openxmlformats.org/drawingml/2006/table">
            <a:tbl>
              <a:tblPr/>
              <a:tblGrid>
                <a:gridCol w="2730500"/>
                <a:gridCol w="1265238"/>
                <a:gridCol w="1266825"/>
              </a:tblGrid>
              <a:tr h="663574">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Ascites</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2</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42 (32.6%)</a:t>
                      </a:r>
                    </a:p>
                  </a:txBody>
                  <a:tcPr marL="90000" marR="90000" marT="53603" marB="46800" horzOverflow="overflow">
                    <a:lnL>
                      <a:noFill/>
                    </a:lnL>
                    <a:lnR>
                      <a:noFill/>
                    </a:lnR>
                    <a:lnT>
                      <a:noFill/>
                    </a:lnT>
                    <a:lnB>
                      <a:noFill/>
                    </a:lnB>
                    <a:lnTlToBr>
                      <a:noFill/>
                    </a:lnTlToBr>
                    <a:lnBlToTr>
                      <a:noFill/>
                    </a:lnBlToTr>
                    <a:noFill/>
                  </a:tcPr>
                </a:tc>
              </a:tr>
              <a:tr h="663574">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Fever</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2</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35 (27.1%)</a:t>
                      </a:r>
                    </a:p>
                  </a:txBody>
                  <a:tcPr marL="90000" marR="90000" marT="53603" marB="46800" horzOverflow="overflow">
                    <a:lnL>
                      <a:noFill/>
                    </a:lnL>
                    <a:lnR>
                      <a:noFill/>
                    </a:lnR>
                    <a:lnT>
                      <a:noFill/>
                    </a:lnT>
                    <a:lnB>
                      <a:noFill/>
                    </a:lnB>
                    <a:lnTlToBr>
                      <a:noFill/>
                    </a:lnTlToBr>
                    <a:lnBlToTr>
                      <a:noFill/>
                    </a:lnBlToTr>
                    <a:noFill/>
                  </a:tcPr>
                </a:tc>
              </a:tr>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Hemoperitoneum</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3-b</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4 (3.1%)</a:t>
                      </a:r>
                    </a:p>
                  </a:txBody>
                  <a:tcPr marL="90000" marR="90000" marT="53603" marB="46800" horzOverflow="overflow">
                    <a:lnL>
                      <a:noFill/>
                    </a:lnL>
                    <a:lnR>
                      <a:noFill/>
                    </a:lnR>
                    <a:lnT>
                      <a:noFill/>
                    </a:lnT>
                    <a:lnB>
                      <a:noFill/>
                    </a:lnB>
                    <a:lnTlToBr>
                      <a:noFill/>
                    </a:lnTlToBr>
                    <a:lnBlToTr>
                      <a:noFill/>
                    </a:lnBlToTr>
                    <a:noFill/>
                  </a:tcPr>
                </a:tc>
              </a:tr>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Pleural effusion</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2</a:t>
                      </a:r>
                      <a:r>
                        <a:rPr kumimoji="0" lang="it-IT" sz="1800" b="0" i="1" u="none" strike="noStrike" cap="none" normalizeH="0" baseline="0" smtClean="0">
                          <a:ln>
                            <a:noFill/>
                          </a:ln>
                          <a:solidFill>
                            <a:srgbClr val="000000"/>
                          </a:solidFill>
                          <a:effectLst/>
                          <a:latin typeface="Calibri" pitchFamily="32" charset="0"/>
                          <a:ea typeface="ＭＳ Ｐゴシック" pitchFamily="32" charset="-128"/>
                        </a:rPr>
                        <a:t> </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4 (3.1%)</a:t>
                      </a:r>
                    </a:p>
                  </a:txBody>
                  <a:tcPr marL="90000" marR="90000" marT="53603" marB="46800" horzOverflow="overflow">
                    <a:lnL>
                      <a:noFill/>
                    </a:lnL>
                    <a:lnR>
                      <a:noFill/>
                    </a:lnR>
                    <a:lnT>
                      <a:noFill/>
                    </a:lnT>
                    <a:lnB>
                      <a:noFill/>
                    </a:lnB>
                    <a:lnTlToBr>
                      <a:noFill/>
                    </a:lnTlToBr>
                    <a:lnBlToTr>
                      <a:noFill/>
                    </a:lnBlToTr>
                    <a:noFill/>
                  </a:tcPr>
                </a:tc>
              </a:tr>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Biliary leak</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2</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3 (2.3%)</a:t>
                      </a:r>
                    </a:p>
                  </a:txBody>
                  <a:tcPr marL="90000" marR="90000" marT="53603" marB="46800" horzOverflow="overflow">
                    <a:lnL>
                      <a:noFill/>
                    </a:lnL>
                    <a:lnR>
                      <a:noFill/>
                    </a:lnR>
                    <a:lnT>
                      <a:noFill/>
                    </a:lnT>
                    <a:lnB>
                      <a:noFill/>
                    </a:lnB>
                    <a:lnTlToBr>
                      <a:noFill/>
                    </a:lnTlToBr>
                    <a:lnBlToTr>
                      <a:noFill/>
                    </a:lnBlToTr>
                    <a:noFill/>
                  </a:tcPr>
                </a:tc>
              </a:tr>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Intestinal perforation</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3-b</a:t>
                      </a:r>
                      <a:r>
                        <a:rPr kumimoji="0" lang="it-IT" sz="1800" b="0" i="1" u="none" strike="noStrike" cap="none" normalizeH="0" baseline="0" smtClean="0">
                          <a:ln>
                            <a:noFill/>
                          </a:ln>
                          <a:solidFill>
                            <a:srgbClr val="000000"/>
                          </a:solidFill>
                          <a:effectLst/>
                          <a:latin typeface="Calibri" pitchFamily="32" charset="0"/>
                          <a:ea typeface="ＭＳ Ｐゴシック" pitchFamily="32" charset="-128"/>
                        </a:rPr>
                        <a:t> </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2 (1.6%)</a:t>
                      </a:r>
                    </a:p>
                  </a:txBody>
                  <a:tcPr marL="90000" marR="90000" marT="53603" marB="46800" horzOverflow="overflow">
                    <a:lnL>
                      <a:noFill/>
                    </a:lnL>
                    <a:lnR>
                      <a:noFill/>
                    </a:lnR>
                    <a:lnT>
                      <a:noFill/>
                    </a:lnT>
                    <a:lnB>
                      <a:noFill/>
                    </a:lnB>
                    <a:lnTlToBr>
                      <a:noFill/>
                    </a:lnTlToBr>
                    <a:lnBlToTr>
                      <a:noFill/>
                    </a:lnBlToTr>
                    <a:noFill/>
                  </a:tcPr>
                </a:tc>
              </a:tr>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Wound infection</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2</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2 (1.6%)</a:t>
                      </a:r>
                    </a:p>
                  </a:txBody>
                  <a:tcPr marL="90000" marR="90000" marT="53603" marB="46800" horzOverflow="overflow">
                    <a:lnL>
                      <a:noFill/>
                    </a:lnL>
                    <a:lnR>
                      <a:noFill/>
                    </a:lnR>
                    <a:lnT>
                      <a:noFill/>
                    </a:lnT>
                    <a:lnB>
                      <a:noFill/>
                    </a:lnB>
                    <a:lnTlToBr>
                      <a:noFill/>
                    </a:lnTlToBr>
                    <a:lnBlToTr>
                      <a:noFill/>
                    </a:lnBlToTr>
                    <a:noFill/>
                  </a:tcPr>
                </a:tc>
              </a:tr>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BPCO</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2</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1" i="0" u="none" strike="noStrike" cap="none" normalizeH="0" baseline="0" smtClean="0">
                          <a:ln>
                            <a:noFill/>
                          </a:ln>
                          <a:solidFill>
                            <a:srgbClr val="000000"/>
                          </a:solidFill>
                          <a:effectLst/>
                          <a:latin typeface="Calibri" pitchFamily="32" charset="0"/>
                          <a:ea typeface="ＭＳ Ｐゴシック" pitchFamily="32" charset="-128"/>
                        </a:rPr>
                        <a:t>1 (0.8%)</a:t>
                      </a:r>
                    </a:p>
                  </a:txBody>
                  <a:tcPr marL="90000" marR="90000" marT="53603" marB="46800" horzOverflow="overflow">
                    <a:lnL>
                      <a:noFill/>
                    </a:lnL>
                    <a:lnR>
                      <a:noFill/>
                    </a:lnR>
                    <a:lnT>
                      <a:noFill/>
                    </a:lnT>
                    <a:lnB>
                      <a:noFill/>
                    </a:lnB>
                    <a:lnTlToBr>
                      <a:noFill/>
                    </a:lnTlToBr>
                    <a:lnBlToTr>
                      <a:noFill/>
                    </a:lnBlToTr>
                    <a:noFill/>
                  </a:tcPr>
                </a:tc>
              </a:tr>
            </a:tbl>
          </a:graphicData>
        </a:graphic>
      </p:graphicFrame>
      <p:sp>
        <p:nvSpPr>
          <p:cNvPr id="123932" name="Rectangle 28"/>
          <p:cNvSpPr>
            <a:spLocks noChangeArrowheads="1"/>
          </p:cNvSpPr>
          <p:nvPr/>
        </p:nvSpPr>
        <p:spPr bwMode="auto">
          <a:xfrm>
            <a:off x="1763713" y="222250"/>
            <a:ext cx="60483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solidFill>
                  <a:srgbClr val="0084D1"/>
                </a:solidFill>
                <a:latin typeface="Calibri" charset="0"/>
              </a:rPr>
              <a:t>Laparoscopic Liver Resection: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solidFill>
                  <a:srgbClr val="0084D1"/>
                </a:solidFill>
                <a:latin typeface="Calibri" charset="0"/>
              </a:rPr>
              <a:t>Padova Experience</a:t>
            </a:r>
          </a:p>
        </p:txBody>
      </p:sp>
      <p:sp>
        <p:nvSpPr>
          <p:cNvPr id="123933" name="Rectangle 29"/>
          <p:cNvSpPr>
            <a:spLocks noChangeArrowheads="1"/>
          </p:cNvSpPr>
          <p:nvPr/>
        </p:nvSpPr>
        <p:spPr bwMode="auto">
          <a:xfrm>
            <a:off x="7553325" y="6611938"/>
            <a:ext cx="1593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a:solidFill>
                  <a:srgbClr val="000000"/>
                </a:solidFill>
              </a:rPr>
              <a:t>Cillo U</a:t>
            </a:r>
            <a:r>
              <a:rPr lang="en-US" sz="1000">
                <a:solidFill>
                  <a:srgbClr val="0000FF"/>
                </a:solidFill>
              </a:rPr>
              <a:t>. </a:t>
            </a:r>
            <a:r>
              <a:rPr lang="en-US" sz="1000">
                <a:solidFill>
                  <a:srgbClr val="000000"/>
                </a:solidFill>
              </a:rPr>
              <a:t>unpublished</a:t>
            </a:r>
            <a:r>
              <a:rPr lang="en-US" sz="1000">
                <a:solidFill>
                  <a:srgbClr val="0000FF"/>
                </a:solidFill>
              </a:rPr>
              <a:t> </a:t>
            </a:r>
            <a:r>
              <a:rPr lang="en-US" sz="1000">
                <a:solidFill>
                  <a:srgbClr val="000000"/>
                </a:solidFill>
              </a:rPr>
              <a:t>data</a:t>
            </a:r>
          </a:p>
        </p:txBody>
      </p:sp>
    </p:spTree>
    <p:extLst>
      <p:ext uri="{BB962C8B-B14F-4D97-AF65-F5344CB8AC3E}">
        <p14:creationId xmlns:p14="http://schemas.microsoft.com/office/powerpoint/2010/main" val="9000301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p:cNvSpPr>
            <a:spLocks noChangeArrowheads="1"/>
          </p:cNvSpPr>
          <p:nvPr/>
        </p:nvSpPr>
        <p:spPr bwMode="auto">
          <a:xfrm>
            <a:off x="7164388" y="6524625"/>
            <a:ext cx="1781175" cy="247650"/>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it-IT" sz="1000"/>
              <a:t>Courtesy by Luca Aldrighetti</a:t>
            </a:r>
          </a:p>
        </p:txBody>
      </p:sp>
      <p:graphicFrame>
        <p:nvGraphicFramePr>
          <p:cNvPr id="4" name="Grafico 3"/>
          <p:cNvGraphicFramePr>
            <a:graphicFrameLocks/>
          </p:cNvGraphicFramePr>
          <p:nvPr/>
        </p:nvGraphicFramePr>
        <p:xfrm>
          <a:off x="4126442" y="3199428"/>
          <a:ext cx="5422900" cy="312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p:cNvGraphicFramePr>
            <a:graphicFrameLocks/>
          </p:cNvGraphicFramePr>
          <p:nvPr/>
        </p:nvGraphicFramePr>
        <p:xfrm>
          <a:off x="-384175" y="2357438"/>
          <a:ext cx="5359400" cy="3213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ico 5"/>
          <p:cNvGraphicFramePr>
            <a:graphicFrameLocks/>
          </p:cNvGraphicFramePr>
          <p:nvPr/>
        </p:nvGraphicFramePr>
        <p:xfrm>
          <a:off x="779155" y="4527722"/>
          <a:ext cx="3812425" cy="2072128"/>
        </p:xfrm>
        <a:graphic>
          <a:graphicData uri="http://schemas.openxmlformats.org/drawingml/2006/chart">
            <c:chart xmlns:c="http://schemas.openxmlformats.org/drawingml/2006/chart" xmlns:r="http://schemas.openxmlformats.org/officeDocument/2006/relationships" r:id="rId4"/>
          </a:graphicData>
        </a:graphic>
      </p:graphicFrame>
      <p:pic>
        <p:nvPicPr>
          <p:cNvPr id="125957"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2513" y="1574800"/>
            <a:ext cx="37719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Immagin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0538" y="1574800"/>
            <a:ext cx="36576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Titolo 3"/>
          <p:cNvSpPr txBox="1">
            <a:spLocks/>
          </p:cNvSpPr>
          <p:nvPr/>
        </p:nvSpPr>
        <p:spPr bwMode="auto">
          <a:xfrm>
            <a:off x="1476375" y="198438"/>
            <a:ext cx="6408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3200" b="1">
                <a:solidFill>
                  <a:srgbClr val="0070C0"/>
                </a:solidFill>
                <a:latin typeface="Calibri" charset="0"/>
              </a:rPr>
              <a:t>Laparoscopic Approach</a:t>
            </a:r>
          </a:p>
        </p:txBody>
      </p:sp>
      <p:sp>
        <p:nvSpPr>
          <p:cNvPr id="125960" name="CasellaDiTesto 1"/>
          <p:cNvSpPr txBox="1">
            <a:spLocks noChangeArrowheads="1"/>
          </p:cNvSpPr>
          <p:nvPr/>
        </p:nvSpPr>
        <p:spPr bwMode="auto">
          <a:xfrm>
            <a:off x="2555875" y="2060575"/>
            <a:ext cx="154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1677 CASES</a:t>
            </a:r>
          </a:p>
        </p:txBody>
      </p:sp>
    </p:spTree>
    <p:extLst>
      <p:ext uri="{BB962C8B-B14F-4D97-AF65-F5344CB8AC3E}">
        <p14:creationId xmlns:p14="http://schemas.microsoft.com/office/powerpoint/2010/main" val="4109842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2127250"/>
            <a:ext cx="6845300" cy="4456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42" name="Text Box 2"/>
          <p:cNvSpPr txBox="1">
            <a:spLocks noChangeArrowheads="1"/>
          </p:cNvSpPr>
          <p:nvPr/>
        </p:nvSpPr>
        <p:spPr bwMode="auto">
          <a:xfrm>
            <a:off x="19050" y="1628775"/>
            <a:ext cx="91249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DATABASE ITALICA (n=5183): distribuzione degli stadi BCLC in base al periodo</a:t>
            </a:r>
          </a:p>
        </p:txBody>
      </p:sp>
      <p:sp>
        <p:nvSpPr>
          <p:cNvPr id="112643" name="Text Box 3"/>
          <p:cNvSpPr txBox="1">
            <a:spLocks noChangeArrowheads="1"/>
          </p:cNvSpPr>
          <p:nvPr/>
        </p:nvSpPr>
        <p:spPr bwMode="auto">
          <a:xfrm>
            <a:off x="2051050" y="44450"/>
            <a:ext cx="49022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2400" b="1"/>
              <a:t>2 ) E’ IL TRAPIANTO DI FEGATO </a:t>
            </a:r>
          </a:p>
          <a:p>
            <a:pPr>
              <a:buClrTx/>
              <a:buFontTx/>
              <a:buNone/>
            </a:pPr>
            <a:r>
              <a:rPr lang="it-IT" sz="2400" b="1"/>
              <a:t>UNA TERAPIA VIRTUALE ?</a:t>
            </a:r>
          </a:p>
        </p:txBody>
      </p:sp>
      <p:grpSp>
        <p:nvGrpSpPr>
          <p:cNvPr id="112644" name="Group 4"/>
          <p:cNvGrpSpPr>
            <a:grpSpLocks/>
          </p:cNvGrpSpPr>
          <p:nvPr/>
        </p:nvGrpSpPr>
        <p:grpSpPr bwMode="auto">
          <a:xfrm>
            <a:off x="7116763" y="23813"/>
            <a:ext cx="2019300" cy="1377950"/>
            <a:chOff x="4483" y="15"/>
            <a:chExt cx="1272" cy="868"/>
          </a:xfrm>
        </p:grpSpPr>
        <p:pic>
          <p:nvPicPr>
            <p:cNvPr id="1126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15"/>
              <a:ext cx="1272" cy="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46" name="Rectangle 6"/>
            <p:cNvSpPr>
              <a:spLocks noChangeArrowheads="1"/>
            </p:cNvSpPr>
            <p:nvPr/>
          </p:nvSpPr>
          <p:spPr bwMode="auto">
            <a:xfrm>
              <a:off x="5434" y="618"/>
              <a:ext cx="321" cy="17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spTree>
    <p:extLst>
      <p:ext uri="{BB962C8B-B14F-4D97-AF65-F5344CB8AC3E}">
        <p14:creationId xmlns:p14="http://schemas.microsoft.com/office/powerpoint/2010/main" val="4217787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7553325" y="6611938"/>
            <a:ext cx="1593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a:solidFill>
                  <a:srgbClr val="000000"/>
                </a:solidFill>
              </a:rPr>
              <a:t>Cillo U</a:t>
            </a:r>
            <a:r>
              <a:rPr lang="en-US" sz="1000">
                <a:solidFill>
                  <a:srgbClr val="0000FF"/>
                </a:solidFill>
              </a:rPr>
              <a:t>. </a:t>
            </a:r>
            <a:r>
              <a:rPr lang="en-US" sz="1000">
                <a:solidFill>
                  <a:srgbClr val="000000"/>
                </a:solidFill>
              </a:rPr>
              <a:t>unpublished</a:t>
            </a:r>
            <a:r>
              <a:rPr lang="en-US" sz="1000">
                <a:solidFill>
                  <a:srgbClr val="0000FF"/>
                </a:solidFill>
              </a:rPr>
              <a:t> </a:t>
            </a:r>
            <a:r>
              <a:rPr lang="en-US" sz="1000">
                <a:solidFill>
                  <a:srgbClr val="000000"/>
                </a:solidFill>
              </a:rPr>
              <a:t>data</a:t>
            </a:r>
          </a:p>
        </p:txBody>
      </p:sp>
      <p:sp>
        <p:nvSpPr>
          <p:cNvPr id="117762" name="Rectangle 2"/>
          <p:cNvSpPr>
            <a:spLocks noChangeArrowheads="1"/>
          </p:cNvSpPr>
          <p:nvPr/>
        </p:nvSpPr>
        <p:spPr bwMode="auto">
          <a:xfrm>
            <a:off x="1763713" y="222250"/>
            <a:ext cx="60483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solidFill>
                  <a:srgbClr val="0084D1"/>
                </a:solidFill>
                <a:latin typeface="Calibri" charset="0"/>
              </a:rPr>
              <a:t>Laparoscopic Liver Resection: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solidFill>
                  <a:srgbClr val="0084D1"/>
                </a:solidFill>
                <a:latin typeface="Calibri" charset="0"/>
              </a:rPr>
              <a:t>Padova Experience</a:t>
            </a:r>
          </a:p>
        </p:txBody>
      </p:sp>
      <p:sp>
        <p:nvSpPr>
          <p:cNvPr id="117763" name="Text Box 3"/>
          <p:cNvSpPr txBox="1">
            <a:spLocks noChangeArrowheads="1"/>
          </p:cNvSpPr>
          <p:nvPr/>
        </p:nvSpPr>
        <p:spPr bwMode="auto">
          <a:xfrm>
            <a:off x="4241800" y="2582863"/>
            <a:ext cx="45069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4440" tIns="32400" rIns="64440" bIns="32400">
            <a:spAutoFit/>
          </a:bodyPr>
          <a:lstStyle>
            <a:lvl1pPr marL="322263" indent="-3175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cs typeface="ＭＳ Ｐゴシック" charset="0"/>
              </a:defRPr>
            </a:lvl1pPr>
            <a:lvl2pPr marL="742950" indent="-28575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2pPr>
            <a:lvl3pPr marL="11430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3pPr>
            <a:lvl4pPr marL="16002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4pPr>
            <a:lvl5pPr marL="20574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9pPr>
          </a:lstStyle>
          <a:p>
            <a:pPr algn="just" eaLnBrk="1" hangingPunct="1"/>
            <a:r>
              <a:rPr lang="it-IT" sz="1800" b="1">
                <a:solidFill>
                  <a:srgbClr val="000000"/>
                </a:solidFill>
                <a:latin typeface="Calibri" charset="0"/>
              </a:rPr>
              <a:t>From March 2004 to October 2012 </a:t>
            </a:r>
          </a:p>
        </p:txBody>
      </p:sp>
      <p:graphicFrame>
        <p:nvGraphicFramePr>
          <p:cNvPr id="102404" name="Group 4"/>
          <p:cNvGraphicFramePr>
            <a:graphicFrameLocks noGrp="1"/>
          </p:cNvGraphicFramePr>
          <p:nvPr/>
        </p:nvGraphicFramePr>
        <p:xfrm>
          <a:off x="4284663" y="3457575"/>
          <a:ext cx="4468812" cy="1801814"/>
        </p:xfrm>
        <a:graphic>
          <a:graphicData uri="http://schemas.openxmlformats.org/drawingml/2006/table">
            <a:tbl>
              <a:tblPr/>
              <a:tblGrid>
                <a:gridCol w="3052762"/>
                <a:gridCol w="1416050"/>
              </a:tblGrid>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0" i="0" u="none" strike="noStrike" cap="none" normalizeH="0" baseline="0">
                          <a:ln>
                            <a:noFill/>
                          </a:ln>
                          <a:solidFill>
                            <a:srgbClr val="000000"/>
                          </a:solidFill>
                          <a:effectLst/>
                          <a:latin typeface="Calibri" charset="0"/>
                          <a:ea typeface="ＭＳ Ｐゴシック" charset="0"/>
                          <a:cs typeface="ＭＳ Ｐゴシック" charset="0"/>
                        </a:rPr>
                        <a:t>Total hepatic resection</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0" i="0" u="none" strike="noStrike" cap="none" normalizeH="0" baseline="0">
                          <a:ln>
                            <a:noFill/>
                          </a:ln>
                          <a:solidFill>
                            <a:srgbClr val="000000"/>
                          </a:solidFill>
                          <a:effectLst/>
                          <a:latin typeface="Calibri" charset="0"/>
                          <a:ea typeface="ＭＳ Ｐゴシック" charset="0"/>
                          <a:cs typeface="ＭＳ Ｐゴシック" charset="0"/>
                        </a:rPr>
                        <a:t>1113</a:t>
                      </a:r>
                    </a:p>
                  </a:txBody>
                  <a:tcPr marL="90000" marR="90000" marT="53603" marB="46800" horzOverflow="overflow">
                    <a:lnL>
                      <a:noFill/>
                    </a:lnL>
                    <a:lnR>
                      <a:noFill/>
                    </a:lnR>
                    <a:lnT>
                      <a:noFill/>
                    </a:lnT>
                    <a:lnB>
                      <a:noFill/>
                    </a:lnB>
                    <a:lnTlToBr>
                      <a:noFill/>
                    </a:lnTlToBr>
                    <a:lnBlToTr>
                      <a:noFill/>
                    </a:lnBlToTr>
                    <a:noFill/>
                  </a:tcPr>
                </a:tc>
              </a:tr>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0" i="0" u="none" strike="noStrike" cap="none" normalizeH="0" baseline="0">
                          <a:ln>
                            <a:noFill/>
                          </a:ln>
                          <a:solidFill>
                            <a:srgbClr val="000000"/>
                          </a:solidFill>
                          <a:effectLst/>
                          <a:latin typeface="Calibri" charset="0"/>
                          <a:ea typeface="ＭＳ Ｐゴシック" charset="0"/>
                          <a:cs typeface="ＭＳ Ｐゴシック" charset="0"/>
                        </a:rPr>
                        <a:t>Total VLS hepatic resection  </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0" i="0" u="none" strike="noStrike" cap="none" normalizeH="0" baseline="0">
                          <a:ln>
                            <a:noFill/>
                          </a:ln>
                          <a:solidFill>
                            <a:srgbClr val="000000"/>
                          </a:solidFill>
                          <a:effectLst/>
                          <a:latin typeface="Calibri" charset="0"/>
                          <a:ea typeface="ＭＳ Ｐゴシック" charset="0"/>
                          <a:cs typeface="ＭＳ Ｐゴシック" charset="0"/>
                        </a:rPr>
                        <a:t>129 (11.5%)</a:t>
                      </a:r>
                    </a:p>
                  </a:txBody>
                  <a:tcPr marL="90000" marR="90000" marT="53603" marB="46800" horzOverflow="overflow">
                    <a:lnL>
                      <a:noFill/>
                    </a:lnL>
                    <a:lnR>
                      <a:noFill/>
                    </a:lnR>
                    <a:lnT>
                      <a:noFill/>
                    </a:lnT>
                    <a:lnB>
                      <a:noFill/>
                    </a:lnB>
                    <a:lnTlToBr>
                      <a:noFill/>
                    </a:lnTlToBr>
                    <a:lnBlToTr>
                      <a:noFill/>
                    </a:lnBlToTr>
                    <a:noFill/>
                  </a:tcPr>
                </a:tc>
              </a:tr>
              <a:tr h="3794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0" i="0" u="none" strike="noStrike" cap="none" normalizeH="0" baseline="0">
                          <a:ln>
                            <a:noFill/>
                          </a:ln>
                          <a:solidFill>
                            <a:srgbClr val="000000"/>
                          </a:solidFill>
                          <a:effectLst/>
                          <a:latin typeface="Calibri" charset="0"/>
                          <a:ea typeface="ＭＳ Ｐゴシック" charset="0"/>
                          <a:cs typeface="ＭＳ Ｐゴシック" charset="0"/>
                        </a:rPr>
                        <a:t>        converted to </a:t>
                      </a:r>
                      <a:r>
                        <a:rPr kumimoji="0" lang="ja-JP" altLang="it-IT" sz="1800" b="0" i="0" u="none" strike="noStrike" cap="none" normalizeH="0" baseline="0">
                          <a:ln>
                            <a:noFill/>
                          </a:ln>
                          <a:solidFill>
                            <a:srgbClr val="000000"/>
                          </a:solidFill>
                          <a:effectLst/>
                          <a:latin typeface="Calibri" charset="0"/>
                          <a:ea typeface="ＭＳ Ｐゴシック" charset="0"/>
                          <a:cs typeface="ＭＳ Ｐゴシック" charset="0"/>
                        </a:rPr>
                        <a:t>“</a:t>
                      </a:r>
                      <a:r>
                        <a:rPr kumimoji="0" lang="it-IT" altLang="ja-JP" sz="1800" b="0" i="0" u="none" strike="noStrike" cap="none" normalizeH="0" baseline="0">
                          <a:ln>
                            <a:noFill/>
                          </a:ln>
                          <a:solidFill>
                            <a:srgbClr val="000000"/>
                          </a:solidFill>
                          <a:effectLst/>
                          <a:latin typeface="Calibri" charset="0"/>
                          <a:ea typeface="ＭＳ Ｐゴシック" charset="0"/>
                          <a:cs typeface="ＭＳ Ｐゴシック" charset="0"/>
                        </a:rPr>
                        <a:t>open</a:t>
                      </a:r>
                      <a:r>
                        <a:rPr kumimoji="0" lang="ja-JP" altLang="it-IT" sz="1800" b="0" i="0" u="none" strike="noStrike" cap="none" normalizeH="0" baseline="0">
                          <a:ln>
                            <a:noFill/>
                          </a:ln>
                          <a:solidFill>
                            <a:srgbClr val="000000"/>
                          </a:solidFill>
                          <a:effectLst/>
                          <a:latin typeface="Calibri" charset="0"/>
                          <a:ea typeface="ＭＳ Ｐゴシック" charset="0"/>
                          <a:cs typeface="ＭＳ Ｐゴシック" charset="0"/>
                        </a:rPr>
                        <a:t>”</a:t>
                      </a:r>
                      <a:endParaRPr kumimoji="0" lang="it-IT"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0" i="0" u="none" strike="noStrike" cap="none" normalizeH="0" baseline="0">
                          <a:ln>
                            <a:noFill/>
                          </a:ln>
                          <a:solidFill>
                            <a:srgbClr val="000000"/>
                          </a:solidFill>
                          <a:effectLst/>
                          <a:latin typeface="Calibri" charset="0"/>
                          <a:ea typeface="ＭＳ Ｐゴシック" charset="0"/>
                          <a:cs typeface="ＭＳ Ｐゴシック" charset="0"/>
                        </a:rPr>
                        <a:t>27 (20.9%)</a:t>
                      </a:r>
                    </a:p>
                  </a:txBody>
                  <a:tcPr marL="90000" marR="90000" marT="53603" marB="46800" horzOverflow="overflow">
                    <a:lnL>
                      <a:noFill/>
                    </a:lnL>
                    <a:lnR>
                      <a:noFill/>
                    </a:lnR>
                    <a:lnT>
                      <a:noFill/>
                    </a:lnT>
                    <a:lnB>
                      <a:noFill/>
                    </a:lnB>
                    <a:lnTlToBr>
                      <a:noFill/>
                    </a:lnTlToBr>
                    <a:lnBlToTr>
                      <a:noFill/>
                    </a:lnBlToTr>
                    <a:noFill/>
                  </a:tcPr>
                </a:tc>
              </a:tr>
              <a:tr h="663575">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0" i="0" u="none" strike="noStrike" cap="none" normalizeH="0" baseline="0">
                          <a:ln>
                            <a:noFill/>
                          </a:ln>
                          <a:solidFill>
                            <a:srgbClr val="000000"/>
                          </a:solidFill>
                          <a:effectLst/>
                          <a:latin typeface="Calibri" charset="0"/>
                          <a:ea typeface="ＭＳ Ｐゴシック" charset="0"/>
                          <a:cs typeface="ＭＳ Ｐゴシック" charset="0"/>
                        </a:rPr>
                        <a:t>VLS hepatic resection for HCC</a:t>
                      </a:r>
                    </a:p>
                  </a:txBody>
                  <a:tcPr marL="90000" marR="90000" marT="53603" marB="46800" horzOverflow="overflow">
                    <a:lnL>
                      <a:noFill/>
                    </a:lnL>
                    <a:lnR>
                      <a:noFill/>
                    </a:lnR>
                    <a:lnT>
                      <a:noFill/>
                    </a:lnT>
                    <a:lnB>
                      <a:noFill/>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800" b="0" i="0" u="none" strike="noStrike" cap="none" normalizeH="0" baseline="0">
                          <a:ln>
                            <a:noFill/>
                          </a:ln>
                          <a:solidFill>
                            <a:srgbClr val="000000"/>
                          </a:solidFill>
                          <a:effectLst/>
                          <a:latin typeface="Calibri" charset="0"/>
                          <a:ea typeface="ＭＳ Ｐゴシック" charset="0"/>
                          <a:cs typeface="ＭＳ Ｐゴシック" charset="0"/>
                        </a:rPr>
                        <a:t>87 (67.4%)</a:t>
                      </a:r>
                    </a:p>
                  </a:txBody>
                  <a:tcPr marL="90000" marR="90000" marT="53603" marB="46800" horzOverflow="overflow">
                    <a:lnL>
                      <a:noFill/>
                    </a:lnL>
                    <a:lnR>
                      <a:noFill/>
                    </a:lnR>
                    <a:lnT>
                      <a:noFill/>
                    </a:lnT>
                    <a:lnB>
                      <a:noFill/>
                    </a:lnB>
                    <a:lnTlToBr>
                      <a:noFill/>
                    </a:lnTlToBr>
                    <a:lnBlToTr>
                      <a:noFill/>
                    </a:lnBlToTr>
                    <a:noFill/>
                  </a:tcPr>
                </a:tc>
              </a:tr>
            </a:tbl>
          </a:graphicData>
        </a:graphic>
      </p:graphicFrame>
      <p:pic>
        <p:nvPicPr>
          <p:cNvPr id="11777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420938"/>
            <a:ext cx="37449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7774" name="Text Box 14"/>
          <p:cNvSpPr txBox="1">
            <a:spLocks noChangeArrowheads="1"/>
          </p:cNvSpPr>
          <p:nvPr/>
        </p:nvSpPr>
        <p:spPr bwMode="auto">
          <a:xfrm>
            <a:off x="1587500" y="1268413"/>
            <a:ext cx="5954713" cy="841375"/>
          </a:xfrm>
          <a:prstGeom prst="rect">
            <a:avLst/>
          </a:prstGeom>
          <a:solidFill>
            <a:srgbClr val="6699FF">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64440" tIns="32400" rIns="64440" bIns="32400">
            <a:spAutoFit/>
          </a:bodyPr>
          <a:lstStyle>
            <a:lvl1pPr marL="322263" indent="-3175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cs typeface="ＭＳ Ｐゴシック" charset="0"/>
              </a:defRPr>
            </a:lvl1pPr>
            <a:lvl2pPr marL="742950" indent="-28575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2pPr>
            <a:lvl3pPr marL="11430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3pPr>
            <a:lvl4pPr marL="16002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4pPr>
            <a:lvl5pPr marL="2057400" indent="-228600" eaLnBrk="0" hangingPunct="0">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322263" algn="l"/>
                <a:tab pos="1236663" algn="l"/>
                <a:tab pos="2151063" algn="l"/>
                <a:tab pos="3065463" algn="l"/>
                <a:tab pos="3979863" algn="l"/>
                <a:tab pos="4894263" algn="l"/>
                <a:tab pos="5808663" algn="l"/>
                <a:tab pos="6723063" algn="l"/>
                <a:tab pos="7637463" algn="l"/>
                <a:tab pos="8551863" algn="l"/>
                <a:tab pos="9466263" algn="l"/>
                <a:tab pos="10380663" algn="l"/>
              </a:tabLst>
              <a:defRPr sz="2400">
                <a:solidFill>
                  <a:schemeClr val="tx1"/>
                </a:solidFill>
                <a:latin typeface="Arial" charset="0"/>
                <a:ea typeface="ＭＳ Ｐゴシック" charset="0"/>
              </a:defRPr>
            </a:lvl9pPr>
          </a:lstStyle>
          <a:p>
            <a:pPr algn="ctr" eaLnBrk="1" hangingPunct="1"/>
            <a:r>
              <a:rPr lang="it-IT" sz="1800" b="1">
                <a:solidFill>
                  <a:srgbClr val="000000"/>
                </a:solidFill>
                <a:latin typeface="Calibri" charset="0"/>
              </a:rPr>
              <a:t>Hepatobiliary Surgery and Liver Transplant Unit</a:t>
            </a:r>
          </a:p>
          <a:p>
            <a:pPr algn="ctr" eaLnBrk="1" hangingPunct="1"/>
            <a:r>
              <a:rPr lang="it-IT" sz="1800">
                <a:solidFill>
                  <a:srgbClr val="000000"/>
                </a:solidFill>
                <a:latin typeface="Calibri" charset="0"/>
              </a:rPr>
              <a:t>University of Padova </a:t>
            </a:r>
          </a:p>
          <a:p>
            <a:pPr algn="ctr" eaLnBrk="1" hangingPunct="1"/>
            <a:r>
              <a:rPr lang="it-IT" sz="1500">
                <a:solidFill>
                  <a:srgbClr val="000000"/>
                </a:solidFill>
                <a:latin typeface="Calibri" charset="0"/>
              </a:rPr>
              <a:t>Chief: Prof. Umberto CILLO</a:t>
            </a:r>
          </a:p>
        </p:txBody>
      </p:sp>
    </p:spTree>
    <p:extLst>
      <p:ext uri="{BB962C8B-B14F-4D97-AF65-F5344CB8AC3E}">
        <p14:creationId xmlns:p14="http://schemas.microsoft.com/office/powerpoint/2010/main" val="27649977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25538"/>
            <a:ext cx="6121400" cy="655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9874" name="Rectangle 2"/>
          <p:cNvSpPr>
            <a:spLocks noChangeArrowheads="1"/>
          </p:cNvSpPr>
          <p:nvPr/>
        </p:nvSpPr>
        <p:spPr bwMode="auto">
          <a:xfrm>
            <a:off x="6056313" y="6613525"/>
            <a:ext cx="30988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Kanazawa et al, Surg Endosc (2013) 27:2592–2597</a:t>
            </a:r>
          </a:p>
        </p:txBody>
      </p:sp>
      <p:sp>
        <p:nvSpPr>
          <p:cNvPr id="79875" name="Rectangle 3"/>
          <p:cNvSpPr>
            <a:spLocks noChangeArrowheads="1"/>
          </p:cNvSpPr>
          <p:nvPr/>
        </p:nvSpPr>
        <p:spPr bwMode="auto">
          <a:xfrm>
            <a:off x="179388" y="2522538"/>
            <a:ext cx="8496300"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Open liver surgery: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 Extremely long incision </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 Extreme mobilization of the liver</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 Interruption of the umbelical vein</a:t>
            </a:r>
          </a:p>
          <a:p>
            <a:pP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 Interruption ligaments surrounding the liver</a:t>
            </a:r>
          </a:p>
        </p:txBody>
      </p:sp>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628775"/>
            <a:ext cx="2533650" cy="359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9877" name="Rectangle 5"/>
          <p:cNvSpPr>
            <a:spLocks noChangeArrowheads="1"/>
          </p:cNvSpPr>
          <p:nvPr/>
        </p:nvSpPr>
        <p:spPr bwMode="auto">
          <a:xfrm>
            <a:off x="250825" y="4970463"/>
            <a:ext cx="8497888" cy="1554162"/>
          </a:xfrm>
          <a:prstGeom prst="rect">
            <a:avLst/>
          </a:prstGeom>
          <a:solidFill>
            <a:srgbClr val="99CCFF">
              <a:alpha val="59999"/>
            </a:srgbClr>
          </a:solidFill>
          <a:ln>
            <a:noFill/>
          </a:ln>
          <a:effectLst>
            <a:outerShdw blurRad="63500" dist="17819" dir="2700000" algn="ctr" rotWithShape="0">
              <a:srgbClr val="5C7A99">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lIns="90000" tIns="46800" rIns="90000" bIns="46800">
            <a:spAutoFit/>
          </a:bodyPr>
          <a:lstStyle/>
          <a:p>
            <a:pPr marL="342900" indent="-331788">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1600" b="1">
                <a:solidFill>
                  <a:srgbClr val="000000"/>
                </a:solidFill>
              </a:rPr>
              <a:t>In cirrhotic patients:</a:t>
            </a:r>
          </a:p>
          <a:p>
            <a:pPr marL="342900" indent="-331788">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it-IT" sz="1600" b="1">
              <a:solidFill>
                <a:srgbClr val="000000"/>
              </a:solidFill>
            </a:endParaRPr>
          </a:p>
          <a:p>
            <a:pPr marL="334963" indent="-323850">
              <a:buFont typeface="Times New Roman" charset="0"/>
              <a:buAutoNum type="arabicPeriod"/>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1600" b="1">
                <a:solidFill>
                  <a:srgbClr val="000000"/>
                </a:solidFill>
              </a:rPr>
              <a:t>Significant intraoperative blood loss</a:t>
            </a:r>
          </a:p>
          <a:p>
            <a:pPr marL="334963" indent="-323850">
              <a:buFont typeface="Times New Roman" charset="0"/>
              <a:buAutoNum type="arabicPeriod"/>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1600" b="1">
                <a:solidFill>
                  <a:srgbClr val="000000"/>
                </a:solidFill>
              </a:rPr>
              <a:t>Reduced collateral circulation</a:t>
            </a:r>
          </a:p>
          <a:p>
            <a:pPr marL="334963" indent="-323850">
              <a:buFont typeface="Times New Roman" charset="0"/>
              <a:buAutoNum type="arabicPeriod"/>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1600" b="1">
                <a:solidFill>
                  <a:srgbClr val="000000"/>
                </a:solidFill>
              </a:rPr>
              <a:t>Development of post-operative intractable ascites</a:t>
            </a:r>
          </a:p>
          <a:p>
            <a:pPr marL="342900" indent="-331788">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it-IT" sz="1600" b="1">
              <a:solidFill>
                <a:srgbClr val="000000"/>
              </a:solidFill>
            </a:endParaRPr>
          </a:p>
        </p:txBody>
      </p:sp>
      <p:sp>
        <p:nvSpPr>
          <p:cNvPr id="79878" name="Text Box 6"/>
          <p:cNvSpPr txBox="1">
            <a:spLocks noChangeArrowheads="1"/>
          </p:cNvSpPr>
          <p:nvPr/>
        </p:nvSpPr>
        <p:spPr bwMode="auto">
          <a:xfrm>
            <a:off x="1042988" y="3560763"/>
            <a:ext cx="7200900" cy="1162050"/>
          </a:xfrm>
          <a:prstGeom prst="rect">
            <a:avLst/>
          </a:prstGeom>
          <a:solidFill>
            <a:srgbClr val="4F81B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440" tIns="32400" rIns="64440" bIns="32400">
            <a:spAutoFit/>
          </a:bodyPr>
          <a:lstStyle>
            <a:lvl1pPr marL="36195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1pPr>
            <a:lvl2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2pPr>
            <a:lvl3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3pPr>
            <a:lvl4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4pPr>
            <a:lvl5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9pPr>
          </a:lstStyle>
          <a:p>
            <a:pPr>
              <a:buClrTx/>
              <a:buFontTx/>
              <a:buNone/>
            </a:pPr>
            <a:endParaRPr lang="it-IT" b="1"/>
          </a:p>
          <a:p>
            <a:pPr marL="354013">
              <a:buFont typeface="Arial" charset="0"/>
              <a:buChar char="•"/>
            </a:pPr>
            <a:r>
              <a:rPr lang="it-IT" b="1"/>
              <a:t> Longer post-operative hospital stays </a:t>
            </a:r>
          </a:p>
          <a:p>
            <a:pPr marL="354013">
              <a:buFont typeface="Arial" charset="0"/>
              <a:buChar char="•"/>
            </a:pPr>
            <a:r>
              <a:rPr lang="it-IT" b="1"/>
              <a:t> Increased risk of hepatic decompensation and liver failure</a:t>
            </a:r>
          </a:p>
          <a:p>
            <a:pPr>
              <a:buClrTx/>
              <a:buFontTx/>
              <a:buNone/>
            </a:pPr>
            <a:endParaRPr lang="it-IT" b="1"/>
          </a:p>
        </p:txBody>
      </p:sp>
      <p:sp>
        <p:nvSpPr>
          <p:cNvPr id="79879" name="Text Box 7"/>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Pathophisiology of LLR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79877"/>
                                        </p:tgtEl>
                                        <p:attrNameLst>
                                          <p:attrName>style.visibility</p:attrName>
                                        </p:attrNameLst>
                                      </p:cBhvr>
                                      <p:to>
                                        <p:strVal val="visible"/>
                                      </p:to>
                                    </p:set>
                                    <p:animEffect transition="in" filter="fade">
                                      <p:cBhvr additive="repl">
                                        <p:cTn id="7" dur="5000"/>
                                        <p:tgtEl>
                                          <p:spTgt spid="7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79878"/>
                                        </p:tgtEl>
                                        <p:attrNameLst>
                                          <p:attrName>style.visibility</p:attrName>
                                        </p:attrNameLst>
                                      </p:cBhvr>
                                      <p:to>
                                        <p:strVal val="visible"/>
                                      </p:to>
                                    </p:set>
                                    <p:animEffect transition="in" filter="fade">
                                      <p:cBhvr additive="repl">
                                        <p:cTn id="12"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6056313" y="6613525"/>
            <a:ext cx="30988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Kanazawa et al, Surg Endosc (2013) 27:2592–2597</a:t>
            </a:r>
          </a:p>
        </p:txBody>
      </p:sp>
      <p:sp>
        <p:nvSpPr>
          <p:cNvPr id="80898" name="Rectangle 2"/>
          <p:cNvSpPr>
            <a:spLocks noChangeArrowheads="1"/>
          </p:cNvSpPr>
          <p:nvPr/>
        </p:nvSpPr>
        <p:spPr bwMode="auto">
          <a:xfrm>
            <a:off x="179388" y="2495550"/>
            <a:ext cx="8496300"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Laparoscopic liver surgery: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 Multiple small incisions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 Minimal mobilization of the liver</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 Preservation of the paraumbelical vein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 Preservation ligaments surrounding the liver</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a:solidFill>
                <a:srgbClr val="000000"/>
              </a:solidFill>
            </a:endParaRPr>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628775"/>
            <a:ext cx="2657475"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0900" name="Rectangle 4"/>
          <p:cNvSpPr>
            <a:spLocks noChangeArrowheads="1"/>
          </p:cNvSpPr>
          <p:nvPr/>
        </p:nvSpPr>
        <p:spPr bwMode="auto">
          <a:xfrm>
            <a:off x="250825" y="5229225"/>
            <a:ext cx="8497888" cy="1311275"/>
          </a:xfrm>
          <a:prstGeom prst="rect">
            <a:avLst/>
          </a:prstGeom>
          <a:solidFill>
            <a:srgbClr val="99CCFF">
              <a:alpha val="59999"/>
            </a:srgbClr>
          </a:solidFill>
          <a:ln>
            <a:noFill/>
          </a:ln>
          <a:effectLst>
            <a:outerShdw blurRad="63500" dist="17819" dir="2700000" algn="ctr" rotWithShape="0">
              <a:srgbClr val="5C7A99">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lIns="90000" tIns="46800" rIns="90000" bIns="46800">
            <a:spAutoFit/>
          </a:bodyPr>
          <a:lstStyle/>
          <a:p>
            <a:pPr marL="342900" indent="-331788">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1600" b="1">
                <a:solidFill>
                  <a:srgbClr val="000000"/>
                </a:solidFill>
              </a:rPr>
              <a:t>In cirrhotic patients:</a:t>
            </a:r>
          </a:p>
          <a:p>
            <a:pPr marL="342900" indent="-331788">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it-IT" sz="1600" b="1">
              <a:solidFill>
                <a:srgbClr val="000000"/>
              </a:solidFill>
            </a:endParaRPr>
          </a:p>
          <a:p>
            <a:pPr marL="334963" indent="-323850">
              <a:buFont typeface="Times New Roman" charset="0"/>
              <a:buAutoNum type="arabicPeriod"/>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1600" b="1">
                <a:solidFill>
                  <a:srgbClr val="000000"/>
                </a:solidFill>
              </a:rPr>
              <a:t> Less intraoperative blood loss</a:t>
            </a:r>
          </a:p>
          <a:p>
            <a:pPr marL="334963" indent="-323850">
              <a:buFont typeface="Times New Roman" charset="0"/>
              <a:buAutoNum type="arabicPeriod"/>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1600" b="1">
                <a:solidFill>
                  <a:srgbClr val="000000"/>
                </a:solidFill>
              </a:rPr>
              <a:t> Preservation of collateral circulation</a:t>
            </a:r>
          </a:p>
          <a:p>
            <a:pPr marL="334963" indent="-323850">
              <a:buFont typeface="Times New Roman" charset="0"/>
              <a:buAutoNum type="arabicPeriod"/>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1600" b="1">
                <a:solidFill>
                  <a:srgbClr val="000000"/>
                </a:solidFill>
              </a:rPr>
              <a:t> Less post-operative ascites</a:t>
            </a:r>
          </a:p>
        </p:txBody>
      </p:sp>
      <p:sp>
        <p:nvSpPr>
          <p:cNvPr id="80901" name="Text Box 5"/>
          <p:cNvSpPr txBox="1">
            <a:spLocks noChangeArrowheads="1"/>
          </p:cNvSpPr>
          <p:nvPr/>
        </p:nvSpPr>
        <p:spPr bwMode="auto">
          <a:xfrm>
            <a:off x="1042988" y="3560763"/>
            <a:ext cx="7200900" cy="1162050"/>
          </a:xfrm>
          <a:prstGeom prst="rect">
            <a:avLst/>
          </a:prstGeom>
          <a:solidFill>
            <a:srgbClr val="4F81B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440" tIns="32400" rIns="64440" bIns="32400">
            <a:spAutoFit/>
          </a:bodyPr>
          <a:lstStyle>
            <a:lvl1pPr marL="36195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1pPr>
            <a:lvl2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2pPr>
            <a:lvl3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3pPr>
            <a:lvl4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4pPr>
            <a:lvl5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a:solidFill>
                  <a:srgbClr val="000000"/>
                </a:solidFill>
                <a:latin typeface="Arial" charset="0"/>
                <a:ea typeface="ＭＳ Ｐゴシック" charset="0"/>
                <a:cs typeface="Arial" charset="0"/>
              </a:defRPr>
            </a:lvl9pPr>
          </a:lstStyle>
          <a:p>
            <a:pPr>
              <a:buClrTx/>
              <a:buFontTx/>
              <a:buNone/>
            </a:pPr>
            <a:endParaRPr lang="it-IT"/>
          </a:p>
          <a:p>
            <a:pPr algn="ctr">
              <a:buClrTx/>
              <a:buFontTx/>
              <a:buNone/>
            </a:pPr>
            <a:r>
              <a:rPr lang="it-IT" b="1"/>
              <a:t>Shorter post-operative hospital stays </a:t>
            </a:r>
          </a:p>
          <a:p>
            <a:pPr algn="ctr">
              <a:buClrTx/>
              <a:buFontTx/>
              <a:buNone/>
            </a:pPr>
            <a:r>
              <a:rPr lang="it-IT" b="1"/>
              <a:t>Less risk of hepatic decompensation and liver failure</a:t>
            </a:r>
          </a:p>
          <a:p>
            <a:pPr algn="ctr">
              <a:buClrTx/>
              <a:buFontTx/>
              <a:buNone/>
            </a:pPr>
            <a:endParaRPr lang="it-IT" b="1"/>
          </a:p>
        </p:txBody>
      </p:sp>
      <p:pic>
        <p:nvPicPr>
          <p:cNvPr id="809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117600"/>
            <a:ext cx="6121400" cy="655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0903" name="Text Box 7"/>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Pathophisiology of LLR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80900"/>
                                        </p:tgtEl>
                                        <p:attrNameLst>
                                          <p:attrName>style.visibility</p:attrName>
                                        </p:attrNameLst>
                                      </p:cBhvr>
                                      <p:to>
                                        <p:strVal val="visible"/>
                                      </p:to>
                                    </p:set>
                                    <p:animEffect transition="in" filter="fade">
                                      <p:cBhvr additive="repl">
                                        <p:cTn id="7" dur="5000"/>
                                        <p:tgtEl>
                                          <p:spTgt spid="80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80901"/>
                                        </p:tgtEl>
                                        <p:attrNameLst>
                                          <p:attrName>style.visibility</p:attrName>
                                        </p:attrNameLst>
                                      </p:cBhvr>
                                      <p:to>
                                        <p:strVal val="visible"/>
                                      </p:to>
                                    </p:set>
                                    <p:animEffect transition="in" filter="fade">
                                      <p:cBhvr additive="repl">
                                        <p:cTn id="12" dur="5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358775" y="1846263"/>
            <a:ext cx="234156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Large Incision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of the abdominal wall</a:t>
            </a:r>
          </a:p>
        </p:txBody>
      </p:sp>
      <p:sp>
        <p:nvSpPr>
          <p:cNvPr id="81922" name="Rectangle 2"/>
          <p:cNvSpPr>
            <a:spLocks noChangeArrowheads="1"/>
          </p:cNvSpPr>
          <p:nvPr/>
        </p:nvSpPr>
        <p:spPr bwMode="auto">
          <a:xfrm>
            <a:off x="4362450" y="1862138"/>
            <a:ext cx="196056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Wide mobilization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of liver</a:t>
            </a:r>
          </a:p>
        </p:txBody>
      </p:sp>
      <p:sp>
        <p:nvSpPr>
          <p:cNvPr id="81923" name="Rectangle 3"/>
          <p:cNvSpPr>
            <a:spLocks noChangeArrowheads="1"/>
          </p:cNvSpPr>
          <p:nvPr/>
        </p:nvSpPr>
        <p:spPr bwMode="auto">
          <a:xfrm>
            <a:off x="6056313" y="6613525"/>
            <a:ext cx="30988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Kanazawa et al, Surg Endosc (2013) 27:2592–2597</a:t>
            </a:r>
          </a:p>
        </p:txBody>
      </p:sp>
      <p:sp>
        <p:nvSpPr>
          <p:cNvPr id="81924" name="Rectangle 4"/>
          <p:cNvSpPr>
            <a:spLocks noChangeArrowheads="1"/>
          </p:cNvSpPr>
          <p:nvPr/>
        </p:nvSpPr>
        <p:spPr bwMode="auto">
          <a:xfrm>
            <a:off x="539750" y="3429000"/>
            <a:ext cx="5832475" cy="252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Blockage of the collateral circulation around the liver and abdominal wall</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Disturbance of the lymphatic flow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Elevation of post-operative portal vein pressure</a:t>
            </a:r>
          </a:p>
        </p:txBody>
      </p:sp>
      <p:sp>
        <p:nvSpPr>
          <p:cNvPr id="81925" name="Rectangle 5"/>
          <p:cNvSpPr>
            <a:spLocks noChangeArrowheads="1"/>
          </p:cNvSpPr>
          <p:nvPr/>
        </p:nvSpPr>
        <p:spPr bwMode="auto">
          <a:xfrm>
            <a:off x="-71438" y="4652963"/>
            <a:ext cx="184943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Reduction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rPr>
              <a:t>of sinusoidal bed</a:t>
            </a:r>
          </a:p>
        </p:txBody>
      </p:sp>
      <p:sp>
        <p:nvSpPr>
          <p:cNvPr id="81926" name="Line 6"/>
          <p:cNvSpPr>
            <a:spLocks noChangeShapeType="1"/>
          </p:cNvSpPr>
          <p:nvPr/>
        </p:nvSpPr>
        <p:spPr bwMode="auto">
          <a:xfrm>
            <a:off x="1690688" y="2563813"/>
            <a:ext cx="936625" cy="647700"/>
          </a:xfrm>
          <a:prstGeom prst="line">
            <a:avLst/>
          </a:prstGeom>
          <a:noFill/>
          <a:ln w="9360" cap="sq">
            <a:solidFill>
              <a:srgbClr val="000000"/>
            </a:solidFill>
            <a:miter lim="800000"/>
            <a:headEnd/>
            <a:tailEnd type="triangle" w="med" len="med"/>
          </a:ln>
          <a:effectLst>
            <a:outerShdw blurRad="63500" dist="17819" dir="2700000" algn="ctr" rotWithShape="0">
              <a:srgbClr val="808080">
                <a:alpha val="75014"/>
              </a:srgbClr>
            </a:outerShdw>
          </a:effectLst>
          <a:extLst>
            <a:ext uri="{909E8E84-426E-40DD-AFC4-6F175D3DCCD1}">
              <a14:hiddenFill xmlns:a14="http://schemas.microsoft.com/office/drawing/2010/main">
                <a:noFill/>
              </a14:hiddenFill>
            </a:ext>
          </a:extLst>
        </p:spPr>
        <p:txBody>
          <a:bodyPr/>
          <a:lstStyle/>
          <a:p>
            <a:endParaRPr lang="it-IT"/>
          </a:p>
        </p:txBody>
      </p:sp>
      <p:sp>
        <p:nvSpPr>
          <p:cNvPr id="81927" name="Line 7"/>
          <p:cNvSpPr>
            <a:spLocks noChangeShapeType="1"/>
          </p:cNvSpPr>
          <p:nvPr/>
        </p:nvSpPr>
        <p:spPr bwMode="auto">
          <a:xfrm flipH="1">
            <a:off x="4130675" y="2492375"/>
            <a:ext cx="958850" cy="792163"/>
          </a:xfrm>
          <a:prstGeom prst="line">
            <a:avLst/>
          </a:prstGeom>
          <a:noFill/>
          <a:ln w="9360" cap="sq">
            <a:solidFill>
              <a:srgbClr val="000000"/>
            </a:solidFill>
            <a:miter lim="800000"/>
            <a:headEnd/>
            <a:tailEnd type="triangle" w="med" len="med"/>
          </a:ln>
          <a:effectLst>
            <a:outerShdw blurRad="63500" dist="17819" dir="2700000" algn="ctr" rotWithShape="0">
              <a:srgbClr val="808080">
                <a:alpha val="75014"/>
              </a:srgbClr>
            </a:outerShdw>
          </a:effectLst>
          <a:extLst>
            <a:ext uri="{909E8E84-426E-40DD-AFC4-6F175D3DCCD1}">
              <a14:hiddenFill xmlns:a14="http://schemas.microsoft.com/office/drawing/2010/main">
                <a:noFill/>
              </a14:hiddenFill>
            </a:ext>
          </a:extLst>
        </p:spPr>
        <p:txBody>
          <a:bodyPr/>
          <a:lstStyle/>
          <a:p>
            <a:endParaRPr lang="it-IT"/>
          </a:p>
        </p:txBody>
      </p:sp>
      <p:sp>
        <p:nvSpPr>
          <p:cNvPr id="81928" name="Line 8"/>
          <p:cNvSpPr>
            <a:spLocks noChangeShapeType="1"/>
          </p:cNvSpPr>
          <p:nvPr/>
        </p:nvSpPr>
        <p:spPr bwMode="auto">
          <a:xfrm>
            <a:off x="3419475" y="4076700"/>
            <a:ext cx="1588" cy="360363"/>
          </a:xfrm>
          <a:prstGeom prst="line">
            <a:avLst/>
          </a:prstGeom>
          <a:noFill/>
          <a:ln w="9360" cap="sq">
            <a:solidFill>
              <a:srgbClr val="000000"/>
            </a:solidFill>
            <a:miter lim="800000"/>
            <a:headEnd/>
            <a:tailEnd type="triangle" w="med" len="med"/>
          </a:ln>
          <a:effectLst>
            <a:outerShdw blurRad="63500" dist="17819" dir="2700000" algn="ctr" rotWithShape="0">
              <a:srgbClr val="808080">
                <a:alpha val="75014"/>
              </a:srgbClr>
            </a:outerShdw>
          </a:effectLst>
          <a:extLst>
            <a:ext uri="{909E8E84-426E-40DD-AFC4-6F175D3DCCD1}">
              <a14:hiddenFill xmlns:a14="http://schemas.microsoft.com/office/drawing/2010/main">
                <a:noFill/>
              </a14:hiddenFill>
            </a:ext>
          </a:extLst>
        </p:spPr>
        <p:txBody>
          <a:bodyPr/>
          <a:lstStyle/>
          <a:p>
            <a:endParaRPr lang="it-IT"/>
          </a:p>
        </p:txBody>
      </p:sp>
      <p:sp>
        <p:nvSpPr>
          <p:cNvPr id="81929" name="Line 9"/>
          <p:cNvSpPr>
            <a:spLocks noChangeShapeType="1"/>
          </p:cNvSpPr>
          <p:nvPr/>
        </p:nvSpPr>
        <p:spPr bwMode="auto">
          <a:xfrm>
            <a:off x="3419475" y="4724400"/>
            <a:ext cx="1588" cy="865188"/>
          </a:xfrm>
          <a:prstGeom prst="line">
            <a:avLst/>
          </a:prstGeom>
          <a:noFill/>
          <a:ln w="9360" cap="sq">
            <a:solidFill>
              <a:srgbClr val="000000"/>
            </a:solidFill>
            <a:miter lim="800000"/>
            <a:headEnd/>
            <a:tailEnd type="triangle" w="med" len="med"/>
          </a:ln>
          <a:effectLst>
            <a:outerShdw blurRad="63500" dist="17819" dir="2700000" algn="ctr" rotWithShape="0">
              <a:srgbClr val="808080">
                <a:alpha val="75014"/>
              </a:srgbClr>
            </a:outerShdw>
          </a:effectLst>
          <a:extLst>
            <a:ext uri="{909E8E84-426E-40DD-AFC4-6F175D3DCCD1}">
              <a14:hiddenFill xmlns:a14="http://schemas.microsoft.com/office/drawing/2010/main">
                <a:noFill/>
              </a14:hiddenFill>
            </a:ext>
          </a:extLst>
        </p:spPr>
        <p:txBody>
          <a:bodyPr/>
          <a:lstStyle/>
          <a:p>
            <a:endParaRPr lang="it-IT"/>
          </a:p>
        </p:txBody>
      </p:sp>
      <p:sp>
        <p:nvSpPr>
          <p:cNvPr id="81930" name="Line 10"/>
          <p:cNvSpPr>
            <a:spLocks noChangeShapeType="1"/>
          </p:cNvSpPr>
          <p:nvPr/>
        </p:nvSpPr>
        <p:spPr bwMode="auto">
          <a:xfrm>
            <a:off x="1763713" y="4941888"/>
            <a:ext cx="936625" cy="647700"/>
          </a:xfrm>
          <a:prstGeom prst="line">
            <a:avLst/>
          </a:prstGeom>
          <a:noFill/>
          <a:ln w="9360" cap="sq">
            <a:solidFill>
              <a:srgbClr val="000000"/>
            </a:solidFill>
            <a:miter lim="800000"/>
            <a:headEnd/>
            <a:tailEnd type="triangle" w="med" len="med"/>
          </a:ln>
          <a:effectLst>
            <a:outerShdw blurRad="63500" dist="17819" dir="2700000" algn="ctr" rotWithShape="0">
              <a:srgbClr val="808080">
                <a:alpha val="75014"/>
              </a:srgbClr>
            </a:outerShdw>
          </a:effectLst>
          <a:extLst>
            <a:ext uri="{909E8E84-426E-40DD-AFC4-6F175D3DCCD1}">
              <a14:hiddenFill xmlns:a14="http://schemas.microsoft.com/office/drawing/2010/main">
                <a:noFill/>
              </a14:hiddenFill>
            </a:ext>
          </a:extLst>
        </p:spPr>
        <p:txBody>
          <a:bodyPr/>
          <a:lstStyle/>
          <a:p>
            <a:endParaRPr lang="it-IT"/>
          </a:p>
        </p:txBody>
      </p:sp>
      <p:pic>
        <p:nvPicPr>
          <p:cNvPr id="819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454525"/>
            <a:ext cx="2916237" cy="207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3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700213"/>
            <a:ext cx="2447925" cy="2208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1117600"/>
            <a:ext cx="6121400" cy="655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34" name="Text Box 14"/>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Pathophisiology of LLR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6056313" y="6613525"/>
            <a:ext cx="30988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Kanazawa et al, Surg Endosc (2013) 27:2592–2597</a:t>
            </a:r>
          </a:p>
        </p:txBody>
      </p:sp>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981200"/>
            <a:ext cx="8820150" cy="4616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Rectangle 3"/>
          <p:cNvSpPr>
            <a:spLocks noChangeArrowheads="1"/>
          </p:cNvSpPr>
          <p:nvPr/>
        </p:nvSpPr>
        <p:spPr bwMode="auto">
          <a:xfrm>
            <a:off x="250825" y="3492500"/>
            <a:ext cx="8642350" cy="793750"/>
          </a:xfrm>
          <a:prstGeom prst="rect">
            <a:avLst/>
          </a:prstGeom>
          <a:noFill/>
          <a:ln w="34920" cap="sq">
            <a:solidFill>
              <a:srgbClr val="4F81BD"/>
            </a:solidFill>
            <a:miter lim="800000"/>
            <a:headEnd/>
            <a:tailEnd/>
          </a:ln>
          <a:effectLst>
            <a:outerShdw blurRad="63500" dist="17819" dir="2700000" algn="ctr" rotWithShape="0">
              <a:srgbClr val="2F4D71">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2948" name="Rectangle 4"/>
          <p:cNvSpPr>
            <a:spLocks noChangeArrowheads="1"/>
          </p:cNvSpPr>
          <p:nvPr/>
        </p:nvSpPr>
        <p:spPr bwMode="auto">
          <a:xfrm>
            <a:off x="250825" y="5437188"/>
            <a:ext cx="8642350" cy="217487"/>
          </a:xfrm>
          <a:prstGeom prst="rect">
            <a:avLst/>
          </a:prstGeom>
          <a:noFill/>
          <a:ln w="34920" cap="sq">
            <a:solidFill>
              <a:srgbClr val="4F81BD"/>
            </a:solidFill>
            <a:miter lim="800000"/>
            <a:headEnd/>
            <a:tailEnd/>
          </a:ln>
          <a:effectLst>
            <a:outerShdw blurRad="63500" dist="17819" dir="2700000" algn="ctr" rotWithShape="0">
              <a:srgbClr val="2F4D71">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it-IT"/>
          </a:p>
        </p:txBody>
      </p:sp>
      <p:pic>
        <p:nvPicPr>
          <p:cNvPr id="829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117600"/>
            <a:ext cx="6121400" cy="655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50" name="Text Box 6"/>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Pathophisiology of LLR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82947"/>
                                        </p:tgtEl>
                                        <p:attrNameLst>
                                          <p:attrName>style.visibility</p:attrName>
                                        </p:attrNameLst>
                                      </p:cBhvr>
                                      <p:to>
                                        <p:strVal val="visible"/>
                                      </p:to>
                                    </p:set>
                                    <p:animEffect transition="in" filter="fade">
                                      <p:cBhvr additive="repl">
                                        <p:cTn id="7" dur="500"/>
                                        <p:tgtEl>
                                          <p:spTgt spid="82947"/>
                                        </p:tgtEl>
                                      </p:cBhvr>
                                    </p:animEffect>
                                  </p:childTnLst>
                                </p:cTn>
                              </p:par>
                              <p:par>
                                <p:cTn id="8" presetID="10" presetClass="entr" fill="hold" grpId="0" nodeType="withEffect">
                                  <p:stCondLst>
                                    <p:cond delay="0"/>
                                  </p:stCondLst>
                                  <p:childTnLst>
                                    <p:set>
                                      <p:cBhvr additive="repl">
                                        <p:cTn id="9" dur="1" fill="hold">
                                          <p:stCondLst>
                                            <p:cond delay="0"/>
                                          </p:stCondLst>
                                        </p:cTn>
                                        <p:tgtEl>
                                          <p:spTgt spid="82948"/>
                                        </p:tgtEl>
                                        <p:attrNameLst>
                                          <p:attrName>style.visibility</p:attrName>
                                        </p:attrNameLst>
                                      </p:cBhvr>
                                      <p:to>
                                        <p:strVal val="visible"/>
                                      </p:to>
                                    </p:set>
                                    <p:animEffect transition="in" filter="fade">
                                      <p:cBhvr additive="repl">
                                        <p:cTn id="10"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P spid="8294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3970" name="Rectangle 2"/>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3971" name="Rectangle 3"/>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3972" name="Rectangle 4"/>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3973" name="Rectangle 5"/>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3974" name="Text Box 6"/>
          <p:cNvSpPr txBox="1">
            <a:spLocks noChangeArrowheads="1"/>
          </p:cNvSpPr>
          <p:nvPr/>
        </p:nvSpPr>
        <p:spPr bwMode="auto">
          <a:xfrm rot="16200000">
            <a:off x="-376238" y="3268663"/>
            <a:ext cx="14573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MARGINS +</a:t>
            </a:r>
          </a:p>
        </p:txBody>
      </p:sp>
      <p:sp>
        <p:nvSpPr>
          <p:cNvPr id="83975" name="Text Box 7"/>
          <p:cNvSpPr txBox="1">
            <a:spLocks noChangeArrowheads="1"/>
          </p:cNvSpPr>
          <p:nvPr/>
        </p:nvSpPr>
        <p:spPr bwMode="auto">
          <a:xfrm rot="16200000">
            <a:off x="-544513" y="5573713"/>
            <a:ext cx="1793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RECURRENCE</a:t>
            </a:r>
          </a:p>
        </p:txBody>
      </p:sp>
      <p:pic>
        <p:nvPicPr>
          <p:cNvPr id="839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2397125"/>
            <a:ext cx="8435975" cy="4271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3977" name="Rectangle 9"/>
          <p:cNvSpPr>
            <a:spLocks noChangeArrowheads="1"/>
          </p:cNvSpPr>
          <p:nvPr/>
        </p:nvSpPr>
        <p:spPr bwMode="auto">
          <a:xfrm>
            <a:off x="5424488" y="3716338"/>
            <a:ext cx="1008062" cy="287337"/>
          </a:xfrm>
          <a:prstGeom prst="rect">
            <a:avLst/>
          </a:prstGeom>
          <a:noFill/>
          <a:ln w="34920" cap="sq">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3978" name="Text Box 10"/>
          <p:cNvSpPr txBox="1">
            <a:spLocks noChangeArrowheads="1"/>
          </p:cNvSpPr>
          <p:nvPr/>
        </p:nvSpPr>
        <p:spPr bwMode="auto">
          <a:xfrm>
            <a:off x="5427663" y="4076700"/>
            <a:ext cx="611187"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b="1">
                <a:latin typeface="Calibri" charset="0"/>
              </a:rPr>
              <a:t>P&gt;0.05</a:t>
            </a:r>
          </a:p>
        </p:txBody>
      </p:sp>
      <p:sp>
        <p:nvSpPr>
          <p:cNvPr id="83979" name="Text Box 11"/>
          <p:cNvSpPr txBox="1">
            <a:spLocks noChangeArrowheads="1"/>
          </p:cNvSpPr>
          <p:nvPr/>
        </p:nvSpPr>
        <p:spPr bwMode="auto">
          <a:xfrm>
            <a:off x="5580063" y="6237288"/>
            <a:ext cx="611187"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b="1">
                <a:latin typeface="Calibri" charset="0"/>
              </a:rPr>
              <a:t>P&gt;0.05</a:t>
            </a:r>
          </a:p>
        </p:txBody>
      </p:sp>
      <p:pic>
        <p:nvPicPr>
          <p:cNvPr id="839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268413"/>
            <a:ext cx="6175375" cy="808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3981" name="Rectangle 13"/>
          <p:cNvSpPr>
            <a:spLocks noChangeArrowheads="1"/>
          </p:cNvSpPr>
          <p:nvPr/>
        </p:nvSpPr>
        <p:spPr bwMode="auto">
          <a:xfrm>
            <a:off x="6203950" y="6611938"/>
            <a:ext cx="29368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Li N et al, Hepatology Research 2012; </a:t>
            </a:r>
            <a:r>
              <a:rPr lang="en-US" sz="1000" b="1">
                <a:solidFill>
                  <a:srgbClr val="000000"/>
                </a:solidFill>
              </a:rPr>
              <a:t>42: 51–59</a:t>
            </a:r>
          </a:p>
        </p:txBody>
      </p:sp>
      <p:sp>
        <p:nvSpPr>
          <p:cNvPr id="83982" name="Rectangle 14"/>
          <p:cNvSpPr>
            <a:spLocks noChangeArrowheads="1"/>
          </p:cNvSpPr>
          <p:nvPr/>
        </p:nvSpPr>
        <p:spPr bwMode="auto">
          <a:xfrm>
            <a:off x="5424488" y="5876925"/>
            <a:ext cx="1008062" cy="287338"/>
          </a:xfrm>
          <a:prstGeom prst="rect">
            <a:avLst/>
          </a:prstGeom>
          <a:noFill/>
          <a:ln w="34920" cap="sq">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3983" name="Text Box 15"/>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Radicality</a:t>
            </a:r>
          </a:p>
        </p:txBody>
      </p:sp>
      <p:sp>
        <p:nvSpPr>
          <p:cNvPr id="83984" name="Text Box 16"/>
          <p:cNvSpPr txBox="1">
            <a:spLocks noChangeArrowheads="1"/>
          </p:cNvSpPr>
          <p:nvPr/>
        </p:nvSpPr>
        <p:spPr bwMode="auto">
          <a:xfrm>
            <a:off x="1619250" y="1844675"/>
            <a:ext cx="6137275" cy="1619250"/>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endParaRPr lang="it-IT" sz="2000" b="1"/>
          </a:p>
          <a:p>
            <a:pPr algn="ctr">
              <a:buClrTx/>
              <a:buFontTx/>
              <a:buNone/>
            </a:pPr>
            <a:r>
              <a:rPr lang="it-IT" sz="2000" b="1"/>
              <a:t>Levels of evidence 2b - 4</a:t>
            </a:r>
          </a:p>
          <a:p>
            <a:pPr algn="ctr">
              <a:buClrTx/>
              <a:buFontTx/>
              <a:buNone/>
            </a:pPr>
            <a:endParaRPr lang="it-IT" sz="2000" b="1"/>
          </a:p>
          <a:p>
            <a:pPr algn="ctr">
              <a:buClrTx/>
              <a:buFontTx/>
              <a:buNone/>
            </a:pPr>
            <a:r>
              <a:rPr lang="it-IT" sz="2000" b="1"/>
              <a:t>Same oncological radicality</a:t>
            </a:r>
          </a:p>
          <a:p>
            <a:pPr algn="ctr">
              <a:buClrTx/>
              <a:buFontTx/>
              <a:buNone/>
            </a:pPr>
            <a:endParaRPr lang="it-IT" sz="20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83984"/>
                                        </p:tgtEl>
                                        <p:attrNameLst>
                                          <p:attrName>style.visibility</p:attrName>
                                        </p:attrNameLst>
                                      </p:cBhvr>
                                      <p:to>
                                        <p:strVal val="visible"/>
                                      </p:to>
                                    </p:set>
                                    <p:animEffect transition="in" filter="fade">
                                      <p:cBhvr additive="repl">
                                        <p:cTn id="7"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849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844675"/>
            <a:ext cx="4071938" cy="4897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49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882775"/>
            <a:ext cx="3024188" cy="471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4995" name="Text Box 3"/>
          <p:cNvSpPr txBox="1">
            <a:spLocks noChangeArrowheads="1"/>
          </p:cNvSpPr>
          <p:nvPr/>
        </p:nvSpPr>
        <p:spPr bwMode="auto">
          <a:xfrm>
            <a:off x="6311900" y="6610350"/>
            <a:ext cx="2824163"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en-US" sz="1000"/>
              <a:t>Yoon  et al, Surg Endosc (2012) 26:3133–3140</a:t>
            </a:r>
          </a:p>
        </p:txBody>
      </p:sp>
      <p:pic>
        <p:nvPicPr>
          <p:cNvPr id="849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1196975"/>
            <a:ext cx="6048375"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4997" name="Text Box 5"/>
          <p:cNvSpPr txBox="1">
            <a:spLocks noChangeArrowheads="1"/>
          </p:cNvSpPr>
          <p:nvPr/>
        </p:nvSpPr>
        <p:spPr bwMode="auto">
          <a:xfrm>
            <a:off x="900113" y="3213100"/>
            <a:ext cx="7343775" cy="1190625"/>
          </a:xfrm>
          <a:prstGeom prst="rect">
            <a:avLst/>
          </a:prstGeom>
          <a:solidFill>
            <a:srgbClr val="C6D9F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endParaRPr lang="it-IT" b="1"/>
          </a:p>
          <a:p>
            <a:pPr algn="ctr">
              <a:buClrTx/>
              <a:buFontTx/>
              <a:buNone/>
            </a:pPr>
            <a:r>
              <a:rPr lang="it-IT" b="1"/>
              <a:t>Laparoscopic surgery can be safely pplied to patients with multiple HCC and the survival outcomes are acceptable </a:t>
            </a:r>
          </a:p>
          <a:p>
            <a:pPr algn="ctr">
              <a:buClrTx/>
              <a:buFontTx/>
              <a:buNone/>
            </a:pPr>
            <a:endParaRPr lang="it-IT" b="1"/>
          </a:p>
        </p:txBody>
      </p:sp>
      <p:sp>
        <p:nvSpPr>
          <p:cNvPr id="84998" name="Text Box 6"/>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Multifocality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84997"/>
                                        </p:tgtEl>
                                        <p:attrNameLst>
                                          <p:attrName>style.visibility</p:attrName>
                                        </p:attrNameLst>
                                      </p:cBhvr>
                                      <p:to>
                                        <p:strVal val="visible"/>
                                      </p:to>
                                    </p:set>
                                    <p:animEffect transition="in" filter="fade">
                                      <p:cBhvr additive="repl">
                                        <p:cTn id="7" dur="5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133600"/>
            <a:ext cx="2663825" cy="2179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60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221163"/>
            <a:ext cx="8964612" cy="2508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6019" name="Rectangle 3"/>
          <p:cNvSpPr>
            <a:spLocks noChangeArrowheads="1"/>
          </p:cNvSpPr>
          <p:nvPr/>
        </p:nvSpPr>
        <p:spPr bwMode="auto">
          <a:xfrm>
            <a:off x="6780213" y="6613525"/>
            <a:ext cx="2370137"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Ai et al, PLoS ONE 2013, 8(8): e72328</a:t>
            </a:r>
          </a:p>
        </p:txBody>
      </p:sp>
      <p:pic>
        <p:nvPicPr>
          <p:cNvPr id="860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052513"/>
            <a:ext cx="6219825" cy="963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6021" name="Rectangle 5"/>
          <p:cNvSpPr>
            <a:spLocks noChangeArrowheads="1"/>
          </p:cNvSpPr>
          <p:nvPr/>
        </p:nvSpPr>
        <p:spPr bwMode="auto">
          <a:xfrm>
            <a:off x="971550" y="2189163"/>
            <a:ext cx="3887788" cy="179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245 liver resection (HCC 5-10 cm)</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178 open liver resections (Open-Hx)</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97 laparoscopic liver resections (Lap-Hx)</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No operative deaths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rPr>
              <a:t>Conversion rate: 9.28%</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endParaRPr>
          </a:p>
        </p:txBody>
      </p:sp>
      <p:sp>
        <p:nvSpPr>
          <p:cNvPr id="86022" name="Text Box 6"/>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Large Tumors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6780213" y="6613525"/>
            <a:ext cx="2370137"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solidFill>
                  <a:srgbClr val="000000"/>
                </a:solidFill>
              </a:rPr>
              <a:t>Ai et al, PLoS ONE 2013, 8(8): e72328</a:t>
            </a: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052513"/>
            <a:ext cx="6219825" cy="963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7043" name="Text Box 3"/>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Large Tumors</a:t>
            </a:r>
          </a:p>
        </p:txBody>
      </p:sp>
      <p:sp>
        <p:nvSpPr>
          <p:cNvPr id="87044" name="Rectangle 4"/>
          <p:cNvSpPr>
            <a:spLocks noChangeArrowheads="1"/>
          </p:cNvSpPr>
          <p:nvPr/>
        </p:nvSpPr>
        <p:spPr bwMode="auto">
          <a:xfrm>
            <a:off x="682625" y="5283200"/>
            <a:ext cx="7993063" cy="1311275"/>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Laparoscopic liver resection is safe and feasible in patients with 5-10 cm HCC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solidFill>
                  <a:srgbClr val="000000"/>
                </a:solidFill>
              </a:rPr>
              <a:t>Laparoscopic liver resection can avoid some of the disadvantages of open resection, and is beneficial in selected patients based on preoperative liver function, tumor size and location.</a:t>
            </a:r>
          </a:p>
        </p:txBody>
      </p:sp>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276475"/>
            <a:ext cx="3927475" cy="270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70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5" y="2349500"/>
            <a:ext cx="3713163" cy="266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88065" name="Rectangle 1"/>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8066" name="Rectangle 2"/>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8067" name="Rectangle 3"/>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8068" name="Rectangle 4"/>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8069" name="Rectangle 5"/>
          <p:cNvSpPr>
            <a:spLocks noChangeArrowheads="1"/>
          </p:cNvSpPr>
          <p:nvPr/>
        </p:nvSpPr>
        <p:spPr bwMode="auto">
          <a:xfrm>
            <a:off x="0" y="1719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880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773238"/>
            <a:ext cx="8504238"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71" name="Text Box 7"/>
          <p:cNvSpPr txBox="1">
            <a:spLocks noChangeArrowheads="1"/>
          </p:cNvSpPr>
          <p:nvPr/>
        </p:nvSpPr>
        <p:spPr bwMode="auto">
          <a:xfrm rot="16200000">
            <a:off x="-368300" y="3074988"/>
            <a:ext cx="14636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MORBIDITY</a:t>
            </a:r>
          </a:p>
        </p:txBody>
      </p:sp>
      <p:sp>
        <p:nvSpPr>
          <p:cNvPr id="88072" name="Text Box 8"/>
          <p:cNvSpPr txBox="1">
            <a:spLocks noChangeArrowheads="1"/>
          </p:cNvSpPr>
          <p:nvPr/>
        </p:nvSpPr>
        <p:spPr bwMode="auto">
          <a:xfrm rot="16200000">
            <a:off x="-611187" y="5576888"/>
            <a:ext cx="19494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b="1"/>
              <a:t>HOSPITAL STAY</a:t>
            </a:r>
          </a:p>
        </p:txBody>
      </p:sp>
      <p:sp>
        <p:nvSpPr>
          <p:cNvPr id="88073" name="Text Box 9"/>
          <p:cNvSpPr txBox="1">
            <a:spLocks noChangeArrowheads="1"/>
          </p:cNvSpPr>
          <p:nvPr/>
        </p:nvSpPr>
        <p:spPr bwMode="auto">
          <a:xfrm>
            <a:off x="5438775" y="4078288"/>
            <a:ext cx="61118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b="1">
                <a:latin typeface="Calibri" charset="0"/>
              </a:rPr>
              <a:t>P&lt;0.01</a:t>
            </a:r>
          </a:p>
        </p:txBody>
      </p:sp>
      <p:sp>
        <p:nvSpPr>
          <p:cNvPr id="88074" name="Text Box 10"/>
          <p:cNvSpPr txBox="1">
            <a:spLocks noChangeArrowheads="1"/>
          </p:cNvSpPr>
          <p:nvPr/>
        </p:nvSpPr>
        <p:spPr bwMode="auto">
          <a:xfrm>
            <a:off x="5654675" y="6526213"/>
            <a:ext cx="61118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buClrTx/>
              <a:buFontTx/>
              <a:buNone/>
            </a:pPr>
            <a:r>
              <a:rPr lang="it-IT" sz="1200" b="1">
                <a:latin typeface="Calibri" charset="0"/>
              </a:rPr>
              <a:t>P&lt;0.01</a:t>
            </a:r>
          </a:p>
        </p:txBody>
      </p:sp>
      <p:sp>
        <p:nvSpPr>
          <p:cNvPr id="88075" name="Rectangle 11"/>
          <p:cNvSpPr>
            <a:spLocks noChangeArrowheads="1"/>
          </p:cNvSpPr>
          <p:nvPr/>
        </p:nvSpPr>
        <p:spPr bwMode="auto">
          <a:xfrm>
            <a:off x="6203950" y="6611938"/>
            <a:ext cx="29368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a:solidFill>
                  <a:srgbClr val="000000"/>
                </a:solidFill>
              </a:rPr>
              <a:t>Li N et al, Hepatology Research 2012; </a:t>
            </a:r>
            <a:r>
              <a:rPr lang="en-US" sz="1000" b="1">
                <a:solidFill>
                  <a:srgbClr val="000000"/>
                </a:solidFill>
              </a:rPr>
              <a:t>42: 51–59</a:t>
            </a:r>
          </a:p>
        </p:txBody>
      </p:sp>
      <p:sp>
        <p:nvSpPr>
          <p:cNvPr id="88076" name="Rectangle 12"/>
          <p:cNvSpPr>
            <a:spLocks noChangeArrowheads="1"/>
          </p:cNvSpPr>
          <p:nvPr/>
        </p:nvSpPr>
        <p:spPr bwMode="auto">
          <a:xfrm>
            <a:off x="5435600" y="3717925"/>
            <a:ext cx="1008063" cy="287338"/>
          </a:xfrm>
          <a:prstGeom prst="rect">
            <a:avLst/>
          </a:prstGeom>
          <a:noFill/>
          <a:ln w="34920" cap="sq">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88077" name="Rectangle 13"/>
          <p:cNvSpPr>
            <a:spLocks noChangeArrowheads="1"/>
          </p:cNvSpPr>
          <p:nvPr/>
        </p:nvSpPr>
        <p:spPr bwMode="auto">
          <a:xfrm>
            <a:off x="5580063" y="6165850"/>
            <a:ext cx="1008062" cy="288925"/>
          </a:xfrm>
          <a:prstGeom prst="rect">
            <a:avLst/>
          </a:prstGeom>
          <a:noFill/>
          <a:ln w="34920" cap="sq">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pic>
        <p:nvPicPr>
          <p:cNvPr id="8807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125538"/>
            <a:ext cx="6175375" cy="808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79" name="Text Box 15"/>
          <p:cNvSpPr txBox="1">
            <a:spLocks noChangeArrowheads="1"/>
          </p:cNvSpPr>
          <p:nvPr/>
        </p:nvSpPr>
        <p:spPr bwMode="auto">
          <a:xfrm>
            <a:off x="1619250" y="2103438"/>
            <a:ext cx="6137275" cy="1312862"/>
          </a:xfrm>
          <a:prstGeom prst="rect">
            <a:avLst/>
          </a:prstGeom>
          <a:solidFill>
            <a:srgbClr val="8EB4E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endParaRPr lang="it-IT" sz="2000" b="1"/>
          </a:p>
          <a:p>
            <a:pPr algn="ctr">
              <a:buClrTx/>
              <a:buFontTx/>
              <a:buNone/>
            </a:pPr>
            <a:r>
              <a:rPr lang="it-IT" sz="2000" b="1"/>
              <a:t>Levels of evidence 2b - 4</a:t>
            </a:r>
          </a:p>
          <a:p>
            <a:pPr algn="ctr">
              <a:buClrTx/>
              <a:buFontTx/>
              <a:buNone/>
            </a:pPr>
            <a:endParaRPr lang="it-IT" sz="2000" b="1"/>
          </a:p>
          <a:p>
            <a:pPr algn="ctr">
              <a:buClrTx/>
              <a:buFontTx/>
              <a:buNone/>
            </a:pPr>
            <a:r>
              <a:rPr lang="it-IT" sz="2000" b="1"/>
              <a:t>Lower Morbidity and Hospital Stay</a:t>
            </a:r>
          </a:p>
        </p:txBody>
      </p:sp>
      <p:sp>
        <p:nvSpPr>
          <p:cNvPr id="88080" name="Text Box 16"/>
          <p:cNvSpPr txBox="1">
            <a:spLocks noChangeArrowheads="1"/>
          </p:cNvSpPr>
          <p:nvPr/>
        </p:nvSpPr>
        <p:spPr bwMode="auto">
          <a:xfrm>
            <a:off x="663575" y="4143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charset="0"/>
              </a:defRPr>
            </a:lvl9pPr>
          </a:lstStyle>
          <a:p>
            <a:pPr algn="ctr">
              <a:buClrTx/>
              <a:buFontTx/>
              <a:buNone/>
            </a:pPr>
            <a:r>
              <a:rPr lang="en-US" sz="3200" b="1">
                <a:solidFill>
                  <a:srgbClr val="0070C0"/>
                </a:solidFill>
                <a:latin typeface="Calibri" charset="0"/>
              </a:rPr>
              <a:t>LLR &amp; Morbidity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88070"/>
                                        </p:tgtEl>
                                        <p:attrNameLst>
                                          <p:attrName>style.visibility</p:attrName>
                                        </p:attrNameLst>
                                      </p:cBhvr>
                                      <p:to>
                                        <p:strVal val="visible"/>
                                      </p:to>
                                    </p:set>
                                    <p:animEffect transition="in" filter="fade">
                                      <p:cBhvr additive="repl">
                                        <p:cTn id="7" dur="2000"/>
                                        <p:tgtEl>
                                          <p:spTgt spid="88070"/>
                                        </p:tgtEl>
                                      </p:cBhvr>
                                    </p:animEffect>
                                  </p:childTnLst>
                                </p:cTn>
                              </p:par>
                              <p:par>
                                <p:cTn id="8" presetID="10" presetClass="entr" fill="hold" nodeType="withEffect">
                                  <p:stCondLst>
                                    <p:cond delay="0"/>
                                  </p:stCondLst>
                                  <p:childTnLst>
                                    <p:set>
                                      <p:cBhvr additive="repl">
                                        <p:cTn id="9" dur="1" fill="hold">
                                          <p:stCondLst>
                                            <p:cond delay="0"/>
                                          </p:stCondLst>
                                        </p:cTn>
                                        <p:tgtEl>
                                          <p:spTgt spid="88073"/>
                                        </p:tgtEl>
                                        <p:attrNameLst>
                                          <p:attrName>style.visibility</p:attrName>
                                        </p:attrNameLst>
                                      </p:cBhvr>
                                      <p:to>
                                        <p:strVal val="visible"/>
                                      </p:to>
                                    </p:set>
                                    <p:animEffect transition="in" filter="fade">
                                      <p:cBhvr additive="repl">
                                        <p:cTn id="10" dur="2000"/>
                                        <p:tgtEl>
                                          <p:spTgt spid="88073"/>
                                        </p:tgtEl>
                                      </p:cBhvr>
                                    </p:animEffect>
                                  </p:childTnLst>
                                </p:cTn>
                              </p:par>
                              <p:par>
                                <p:cTn id="11" presetID="10" presetClass="entr" fill="hold" nodeType="withEffect">
                                  <p:stCondLst>
                                    <p:cond delay="0"/>
                                  </p:stCondLst>
                                  <p:childTnLst>
                                    <p:set>
                                      <p:cBhvr additive="repl">
                                        <p:cTn id="12" dur="1" fill="hold">
                                          <p:stCondLst>
                                            <p:cond delay="0"/>
                                          </p:stCondLst>
                                        </p:cTn>
                                        <p:tgtEl>
                                          <p:spTgt spid="88074"/>
                                        </p:tgtEl>
                                        <p:attrNameLst>
                                          <p:attrName>style.visibility</p:attrName>
                                        </p:attrNameLst>
                                      </p:cBhvr>
                                      <p:to>
                                        <p:strVal val="visible"/>
                                      </p:to>
                                    </p:set>
                                    <p:animEffect transition="in" filter="fade">
                                      <p:cBhvr additive="repl">
                                        <p:cTn id="13" dur="2000"/>
                                        <p:tgtEl>
                                          <p:spTgt spid="88074"/>
                                        </p:tgtEl>
                                      </p:cBhvr>
                                    </p:animEffect>
                                  </p:childTnLst>
                                </p:cTn>
                              </p:par>
                              <p:par>
                                <p:cTn id="14" presetID="10" presetClass="entr" fill="hold" nodeType="withEffect">
                                  <p:stCondLst>
                                    <p:cond delay="0"/>
                                  </p:stCondLst>
                                  <p:childTnLst>
                                    <p:set>
                                      <p:cBhvr additive="repl">
                                        <p:cTn id="15" dur="1" fill="hold">
                                          <p:stCondLst>
                                            <p:cond delay="0"/>
                                          </p:stCondLst>
                                        </p:cTn>
                                        <p:tgtEl>
                                          <p:spTgt spid="88072"/>
                                        </p:tgtEl>
                                        <p:attrNameLst>
                                          <p:attrName>style.visibility</p:attrName>
                                        </p:attrNameLst>
                                      </p:cBhvr>
                                      <p:to>
                                        <p:strVal val="visible"/>
                                      </p:to>
                                    </p:set>
                                    <p:animEffect transition="in" filter="fade">
                                      <p:cBhvr additive="repl">
                                        <p:cTn id="16" dur="2000"/>
                                        <p:tgtEl>
                                          <p:spTgt spid="88072"/>
                                        </p:tgtEl>
                                      </p:cBhvr>
                                    </p:animEffect>
                                  </p:childTnLst>
                                </p:cTn>
                              </p:par>
                              <p:par>
                                <p:cTn id="17" presetID="10" presetClass="entr" fill="hold" nodeType="withEffect">
                                  <p:stCondLst>
                                    <p:cond delay="0"/>
                                  </p:stCondLst>
                                  <p:childTnLst>
                                    <p:set>
                                      <p:cBhvr additive="repl">
                                        <p:cTn id="18" dur="1" fill="hold">
                                          <p:stCondLst>
                                            <p:cond delay="0"/>
                                          </p:stCondLst>
                                        </p:cTn>
                                        <p:tgtEl>
                                          <p:spTgt spid="88071"/>
                                        </p:tgtEl>
                                        <p:attrNameLst>
                                          <p:attrName>style.visibility</p:attrName>
                                        </p:attrNameLst>
                                      </p:cBhvr>
                                      <p:to>
                                        <p:strVal val="visible"/>
                                      </p:to>
                                    </p:set>
                                    <p:animEffect transition="in" filter="fade">
                                      <p:cBhvr additive="repl">
                                        <p:cTn id="19" dur="2000"/>
                                        <p:tgtEl>
                                          <p:spTgt spid="88071"/>
                                        </p:tgtEl>
                                      </p:cBhvr>
                                    </p:animEffect>
                                  </p:childTnLst>
                                </p:cTn>
                              </p:par>
                              <p:par>
                                <p:cTn id="20" presetID="10" presetClass="entr" fill="hold" grpId="0" nodeType="withEffect">
                                  <p:stCondLst>
                                    <p:cond delay="0"/>
                                  </p:stCondLst>
                                  <p:childTnLst>
                                    <p:set>
                                      <p:cBhvr additive="repl">
                                        <p:cTn id="21" dur="1" fill="hold">
                                          <p:stCondLst>
                                            <p:cond delay="0"/>
                                          </p:stCondLst>
                                        </p:cTn>
                                        <p:tgtEl>
                                          <p:spTgt spid="88076"/>
                                        </p:tgtEl>
                                        <p:attrNameLst>
                                          <p:attrName>style.visibility</p:attrName>
                                        </p:attrNameLst>
                                      </p:cBhvr>
                                      <p:to>
                                        <p:strVal val="visible"/>
                                      </p:to>
                                    </p:set>
                                    <p:animEffect transition="in" filter="fade">
                                      <p:cBhvr additive="repl">
                                        <p:cTn id="22" dur="2000"/>
                                        <p:tgtEl>
                                          <p:spTgt spid="88076"/>
                                        </p:tgtEl>
                                      </p:cBhvr>
                                    </p:animEffect>
                                  </p:childTnLst>
                                </p:cTn>
                              </p:par>
                              <p:par>
                                <p:cTn id="23" presetID="10" presetClass="entr" fill="hold" grpId="0" nodeType="withEffect">
                                  <p:stCondLst>
                                    <p:cond delay="0"/>
                                  </p:stCondLst>
                                  <p:childTnLst>
                                    <p:set>
                                      <p:cBhvr additive="repl">
                                        <p:cTn id="24" dur="1" fill="hold">
                                          <p:stCondLst>
                                            <p:cond delay="0"/>
                                          </p:stCondLst>
                                        </p:cTn>
                                        <p:tgtEl>
                                          <p:spTgt spid="88077"/>
                                        </p:tgtEl>
                                        <p:attrNameLst>
                                          <p:attrName>style.visibility</p:attrName>
                                        </p:attrNameLst>
                                      </p:cBhvr>
                                      <p:to>
                                        <p:strVal val="visible"/>
                                      </p:to>
                                    </p:set>
                                    <p:animEffect transition="in" filter="fade">
                                      <p:cBhvr additive="repl">
                                        <p:cTn id="25" dur="2000"/>
                                        <p:tgtEl>
                                          <p:spTgt spid="8807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additive="repl">
                                        <p:cTn id="29" dur="1" fill="hold">
                                          <p:stCondLst>
                                            <p:cond delay="0"/>
                                          </p:stCondLst>
                                        </p:cTn>
                                        <p:tgtEl>
                                          <p:spTgt spid="88079"/>
                                        </p:tgtEl>
                                        <p:attrNameLst>
                                          <p:attrName>style.visibility</p:attrName>
                                        </p:attrNameLst>
                                      </p:cBhvr>
                                      <p:to>
                                        <p:strVal val="visible"/>
                                      </p:to>
                                    </p:set>
                                    <p:animEffect transition="in" filter="fade">
                                      <p:cBhvr additive="repl">
                                        <p:cTn id="30" dur="500"/>
                                        <p:tgtEl>
                                          <p:spTgt spid="88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6" grpId="0" animBg="1"/>
      <p:bldP spid="88077" grpId="0" animBg="1"/>
    </p:bld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image" Target="../media/image117.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image" Target="../media/image117.jpeg"/></Relationships>
</file>

<file path=ppt/theme/_rels/themeOverride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image" Target="../media/image117.jpeg"/></Relationships>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ittà">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theme/themeOverride2.xml><?xml version="1.0" encoding="utf-8"?>
<a:themeOverride xmlns:a="http://schemas.openxmlformats.org/drawingml/2006/main">
  <a:clrScheme name="Città">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theme/themeOverride3.xml><?xml version="1.0" encoding="utf-8"?>
<a:themeOverride xmlns:a="http://schemas.openxmlformats.org/drawingml/2006/main">
  <a:clrScheme name="Città">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3736</TotalTime>
  <Words>6915</Words>
  <Application>Microsoft Office PowerPoint</Application>
  <PresentationFormat>Presentazione su schermo (4:3)</PresentationFormat>
  <Paragraphs>1964</Paragraphs>
  <Slides>123</Slides>
  <Notes>121</Notes>
  <HiddenSlides>63</HiddenSlides>
  <MMClips>0</MMClips>
  <ScaleCrop>false</ScaleCrop>
  <HeadingPairs>
    <vt:vector size="6" baseType="variant">
      <vt:variant>
        <vt:lpstr>Tema</vt:lpstr>
      </vt:variant>
      <vt:variant>
        <vt:i4>2</vt:i4>
      </vt:variant>
      <vt:variant>
        <vt:lpstr>Server OLE incorporati</vt:lpstr>
      </vt:variant>
      <vt:variant>
        <vt:i4>0</vt:i4>
      </vt:variant>
      <vt:variant>
        <vt:lpstr>Titoli diapositive</vt:lpstr>
      </vt:variant>
      <vt:variant>
        <vt:i4>123</vt:i4>
      </vt:variant>
    </vt:vector>
  </HeadingPairs>
  <TitlesOfParts>
    <vt:vector size="125" baseType="lpstr">
      <vt:lpstr>Tema di Office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Traumi</dc:title>
  <dc:creator>marina polacco</dc:creator>
  <cp:lastModifiedBy>SATURNO3</cp:lastModifiedBy>
  <cp:revision>431</cp:revision>
  <cp:lastPrinted>1601-01-01T00:00:00Z</cp:lastPrinted>
  <dcterms:created xsi:type="dcterms:W3CDTF">2011-02-19T21:12:42Z</dcterms:created>
  <dcterms:modified xsi:type="dcterms:W3CDTF">2014-05-15T13:50:41Z</dcterms:modified>
</cp:coreProperties>
</file>